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 id="2147483749" r:id="rId2"/>
  </p:sldMasterIdLst>
  <p:notesMasterIdLst>
    <p:notesMasterId r:id="rId35"/>
  </p:notesMasterIdLst>
  <p:sldIdLst>
    <p:sldId id="257" r:id="rId3"/>
    <p:sldId id="258" r:id="rId4"/>
    <p:sldId id="259" r:id="rId5"/>
    <p:sldId id="260" r:id="rId6"/>
    <p:sldId id="261" r:id="rId7"/>
    <p:sldId id="273" r:id="rId8"/>
    <p:sldId id="268" r:id="rId9"/>
    <p:sldId id="269" r:id="rId10"/>
    <p:sldId id="270" r:id="rId11"/>
    <p:sldId id="275" r:id="rId12"/>
    <p:sldId id="277" r:id="rId13"/>
    <p:sldId id="278" r:id="rId14"/>
    <p:sldId id="282" r:id="rId15"/>
    <p:sldId id="279" r:id="rId16"/>
    <p:sldId id="291" r:id="rId17"/>
    <p:sldId id="284" r:id="rId18"/>
    <p:sldId id="285" r:id="rId19"/>
    <p:sldId id="286" r:id="rId20"/>
    <p:sldId id="287" r:id="rId21"/>
    <p:sldId id="288" r:id="rId22"/>
    <p:sldId id="289" r:id="rId23"/>
    <p:sldId id="290" r:id="rId24"/>
    <p:sldId id="294" r:id="rId25"/>
    <p:sldId id="295" r:id="rId26"/>
    <p:sldId id="296" r:id="rId27"/>
    <p:sldId id="297" r:id="rId28"/>
    <p:sldId id="292" r:id="rId29"/>
    <p:sldId id="293" r:id="rId30"/>
    <p:sldId id="271" r:id="rId31"/>
    <p:sldId id="272" r:id="rId32"/>
    <p:sldId id="299" r:id="rId33"/>
    <p:sldId id="29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84" d="100"/>
          <a:sy n="84" d="100"/>
        </p:scale>
        <p:origin x="4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WDESH FDO" userId="6e2b4c42d4d00635" providerId="LiveId" clId="{12618F93-3FAA-41EF-B28A-EE14D403D6D9}"/>
    <pc:docChg chg="modSld">
      <pc:chgData name="AWDESH FDO" userId="6e2b4c42d4d00635" providerId="LiveId" clId="{12618F93-3FAA-41EF-B28A-EE14D403D6D9}" dt="2025-04-10T10:58:22.541" v="0" actId="122"/>
      <pc:docMkLst>
        <pc:docMk/>
      </pc:docMkLst>
      <pc:sldChg chg="modSp mod">
        <pc:chgData name="AWDESH FDO" userId="6e2b4c42d4d00635" providerId="LiveId" clId="{12618F93-3FAA-41EF-B28A-EE14D403D6D9}" dt="2025-04-10T10:58:22.541" v="0" actId="122"/>
        <pc:sldMkLst>
          <pc:docMk/>
          <pc:sldMk cId="224750138" sldId="258"/>
        </pc:sldMkLst>
        <pc:spChg chg="mod">
          <ac:chgData name="AWDESH FDO" userId="6e2b4c42d4d00635" providerId="LiveId" clId="{12618F93-3FAA-41EF-B28A-EE14D403D6D9}" dt="2025-04-10T10:58:22.541" v="0" actId="122"/>
          <ac:spMkLst>
            <pc:docMk/>
            <pc:sldMk cId="224750138" sldId="258"/>
            <ac:spMk id="3" creationId="{7F850292-1FE2-7394-01CB-54777F78B9F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4FCFC4-3AB6-4426-9856-E0618DA3A9CB}" type="datetimeFigureOut">
              <a:rPr lang="en-IN" smtClean="0"/>
              <a:t>10-04-2025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6BBADB-C00C-4FDA-9FA4-E9B1D578951F}" type="slidenum">
              <a:rPr lang="en-IN" smtClean="0"/>
              <a:t>‹#›</a:t>
            </a:fld>
            <a:endParaRPr lang="en-IN"/>
          </a:p>
        </p:txBody>
      </p:sp>
    </p:spTree>
    <p:extLst>
      <p:ext uri="{BB962C8B-B14F-4D97-AF65-F5344CB8AC3E}">
        <p14:creationId xmlns:p14="http://schemas.microsoft.com/office/powerpoint/2010/main" val="2902611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6BBADB-C00C-4FDA-9FA4-E9B1D578951F}" type="slidenum">
              <a:rPr lang="en-IN" smtClean="0"/>
              <a:t>3</a:t>
            </a:fld>
            <a:endParaRPr lang="en-IN"/>
          </a:p>
        </p:txBody>
      </p:sp>
    </p:spTree>
    <p:extLst>
      <p:ext uri="{BB962C8B-B14F-4D97-AF65-F5344CB8AC3E}">
        <p14:creationId xmlns:p14="http://schemas.microsoft.com/office/powerpoint/2010/main" val="519040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DCBC0-46F0-5DB0-1761-D34205A0C3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E49D813-621F-6C03-D9D7-B0EB48BEA8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C7BC929-943E-65AB-0EB3-2766B78C4CB7}"/>
              </a:ext>
            </a:extLst>
          </p:cNvPr>
          <p:cNvSpPr>
            <a:spLocks noGrp="1"/>
          </p:cNvSpPr>
          <p:nvPr>
            <p:ph type="dt" sz="half" idx="10"/>
          </p:nvPr>
        </p:nvSpPr>
        <p:spPr/>
        <p:txBody>
          <a:bodyPr/>
          <a:lstStyle/>
          <a:p>
            <a:fld id="{778C97CB-4B12-468D-B6E9-000E3BEFAD6D}" type="datetimeFigureOut">
              <a:rPr lang="en-IN" smtClean="0"/>
              <a:t>10-04-2025</a:t>
            </a:fld>
            <a:endParaRPr lang="en-IN"/>
          </a:p>
        </p:txBody>
      </p:sp>
      <p:sp>
        <p:nvSpPr>
          <p:cNvPr id="5" name="Footer Placeholder 4">
            <a:extLst>
              <a:ext uri="{FF2B5EF4-FFF2-40B4-BE49-F238E27FC236}">
                <a16:creationId xmlns:a16="http://schemas.microsoft.com/office/drawing/2014/main" id="{EC78691B-DC97-FCE0-680F-E7D90043D2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FA3F9A-73F8-DEC0-53AC-DC7B8F283D72}"/>
              </a:ext>
            </a:extLst>
          </p:cNvPr>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3340500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AA6C7-FCD1-5430-E461-36146877854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50C823-6B0A-BC70-74FE-0017B406A9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7BC3B5-CC10-414F-E3C6-35F0DFBB17D8}"/>
              </a:ext>
            </a:extLst>
          </p:cNvPr>
          <p:cNvSpPr>
            <a:spLocks noGrp="1"/>
          </p:cNvSpPr>
          <p:nvPr>
            <p:ph type="dt" sz="half" idx="10"/>
          </p:nvPr>
        </p:nvSpPr>
        <p:spPr/>
        <p:txBody>
          <a:bodyPr/>
          <a:lstStyle/>
          <a:p>
            <a:fld id="{778C97CB-4B12-468D-B6E9-000E3BEFAD6D}" type="datetimeFigureOut">
              <a:rPr lang="en-IN" smtClean="0"/>
              <a:t>10-04-2025</a:t>
            </a:fld>
            <a:endParaRPr lang="en-IN"/>
          </a:p>
        </p:txBody>
      </p:sp>
      <p:sp>
        <p:nvSpPr>
          <p:cNvPr id="5" name="Footer Placeholder 4">
            <a:extLst>
              <a:ext uri="{FF2B5EF4-FFF2-40B4-BE49-F238E27FC236}">
                <a16:creationId xmlns:a16="http://schemas.microsoft.com/office/drawing/2014/main" id="{C35D4B7D-7C35-51DD-FB2E-E6C0DEEC32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F9959F-401B-134C-489B-57C278845542}"/>
              </a:ext>
            </a:extLst>
          </p:cNvPr>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4130769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529BDD-FE85-8A03-6B2E-1F8C278864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AE1061-3114-E301-909C-8267889E0B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FEE2AB-CBAE-06BB-B21A-CC1B6EF1C431}"/>
              </a:ext>
            </a:extLst>
          </p:cNvPr>
          <p:cNvSpPr>
            <a:spLocks noGrp="1"/>
          </p:cNvSpPr>
          <p:nvPr>
            <p:ph type="dt" sz="half" idx="10"/>
          </p:nvPr>
        </p:nvSpPr>
        <p:spPr/>
        <p:txBody>
          <a:bodyPr/>
          <a:lstStyle/>
          <a:p>
            <a:fld id="{778C97CB-4B12-468D-B6E9-000E3BEFAD6D}" type="datetimeFigureOut">
              <a:rPr lang="en-IN" smtClean="0"/>
              <a:t>10-04-2025</a:t>
            </a:fld>
            <a:endParaRPr lang="en-IN"/>
          </a:p>
        </p:txBody>
      </p:sp>
      <p:sp>
        <p:nvSpPr>
          <p:cNvPr id="5" name="Footer Placeholder 4">
            <a:extLst>
              <a:ext uri="{FF2B5EF4-FFF2-40B4-BE49-F238E27FC236}">
                <a16:creationId xmlns:a16="http://schemas.microsoft.com/office/drawing/2014/main" id="{F869B622-90DE-6CF6-CAEC-EB60A6D164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73437C-7E6D-C547-F0C9-7535148991DA}"/>
              </a:ext>
            </a:extLst>
          </p:cNvPr>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177788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8C97CB-4B12-468D-B6E9-000E3BEFAD6D}" type="datetimeFigureOut">
              <a:rPr lang="en-IN" smtClean="0"/>
              <a:t>10-04-2025</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1A8B0ABD-FDDA-4EBA-966B-C72EA93CF0E8}"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44916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8C97CB-4B12-468D-B6E9-000E3BEFAD6D}" type="datetimeFigureOut">
              <a:rPr lang="en-IN" smtClean="0"/>
              <a:t>10-04-2025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8B0ABD-FDDA-4EBA-966B-C72EA93CF0E8}"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12048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8C97CB-4B12-468D-B6E9-000E3BEFAD6D}" type="datetimeFigureOut">
              <a:rPr lang="en-IN" smtClean="0"/>
              <a:t>10-04-2025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8B0ABD-FDDA-4EBA-966B-C72EA93CF0E8}"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7075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8C97CB-4B12-468D-B6E9-000E3BEFAD6D}" type="datetimeFigureOut">
              <a:rPr lang="en-IN" smtClean="0"/>
              <a:t>10-04-2025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8B0ABD-FDDA-4EBA-966B-C72EA93CF0E8}"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9398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8C97CB-4B12-468D-B6E9-000E3BEFAD6D}" type="datetimeFigureOut">
              <a:rPr lang="en-IN" smtClean="0"/>
              <a:t>10-04-2025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A8B0ABD-FDDA-4EBA-966B-C72EA93CF0E8}"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212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8C97CB-4B12-468D-B6E9-000E3BEFAD6D}" type="datetimeFigureOut">
              <a:rPr lang="en-IN" smtClean="0"/>
              <a:t>10-04-2025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A8B0ABD-FDDA-4EBA-966B-C72EA93CF0E8}"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31975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8C97CB-4B12-468D-B6E9-000E3BEFAD6D}" type="datetimeFigureOut">
              <a:rPr lang="en-IN" smtClean="0"/>
              <a:t>10-04-2025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34457521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8C97CB-4B12-468D-B6E9-000E3BEFAD6D}" type="datetimeFigureOut">
              <a:rPr lang="en-IN" smtClean="0"/>
              <a:t>10-04-2025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8B0ABD-FDDA-4EBA-966B-C72EA93CF0E8}"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711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00773-BE6E-867D-6313-C1D024AA54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68FA116-BF0C-04C1-8909-062BD533A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A5804C-A4F5-9483-816C-0F3C36B222C1}"/>
              </a:ext>
            </a:extLst>
          </p:cNvPr>
          <p:cNvSpPr>
            <a:spLocks noGrp="1"/>
          </p:cNvSpPr>
          <p:nvPr>
            <p:ph type="dt" sz="half" idx="10"/>
          </p:nvPr>
        </p:nvSpPr>
        <p:spPr/>
        <p:txBody>
          <a:bodyPr/>
          <a:lstStyle/>
          <a:p>
            <a:fld id="{778C97CB-4B12-468D-B6E9-000E3BEFAD6D}" type="datetimeFigureOut">
              <a:rPr lang="en-IN" smtClean="0"/>
              <a:t>10-04-2025</a:t>
            </a:fld>
            <a:endParaRPr lang="en-IN"/>
          </a:p>
        </p:txBody>
      </p:sp>
      <p:sp>
        <p:nvSpPr>
          <p:cNvPr id="5" name="Footer Placeholder 4">
            <a:extLst>
              <a:ext uri="{FF2B5EF4-FFF2-40B4-BE49-F238E27FC236}">
                <a16:creationId xmlns:a16="http://schemas.microsoft.com/office/drawing/2014/main" id="{567620B5-538D-A2B5-F3F2-8BC4974CF7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0385E8-361A-25F8-8C08-6D6ABB537078}"/>
              </a:ext>
            </a:extLst>
          </p:cNvPr>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38871368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78C97CB-4B12-468D-B6E9-000E3BEFAD6D}" type="datetimeFigureOut">
              <a:rPr lang="en-IN" smtClean="0"/>
              <a:t>10-04-2025</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1A8B0ABD-FDDA-4EBA-966B-C72EA93CF0E8}"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65367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8C97CB-4B12-468D-B6E9-000E3BEFAD6D}" type="datetimeFigureOut">
              <a:rPr lang="en-IN" smtClean="0"/>
              <a:t>10-04-2025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8B0ABD-FDDA-4EBA-966B-C72EA93CF0E8}"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47872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8C97CB-4B12-468D-B6E9-000E3BEFAD6D}" type="datetimeFigureOut">
              <a:rPr lang="en-IN" smtClean="0"/>
              <a:t>10-04-2025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8B0ABD-FDDA-4EBA-966B-C72EA93CF0E8}"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33040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E8F2-21B6-CE80-56EB-8394EA5F23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CA1FACC-C74E-1214-7602-B3C0865975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90131C-51DA-E4AD-B93E-EFF6E1613811}"/>
              </a:ext>
            </a:extLst>
          </p:cNvPr>
          <p:cNvSpPr>
            <a:spLocks noGrp="1"/>
          </p:cNvSpPr>
          <p:nvPr>
            <p:ph type="dt" sz="half" idx="10"/>
          </p:nvPr>
        </p:nvSpPr>
        <p:spPr/>
        <p:txBody>
          <a:bodyPr/>
          <a:lstStyle/>
          <a:p>
            <a:fld id="{778C97CB-4B12-468D-B6E9-000E3BEFAD6D}" type="datetimeFigureOut">
              <a:rPr lang="en-IN" smtClean="0"/>
              <a:t>10-04-2025</a:t>
            </a:fld>
            <a:endParaRPr lang="en-IN"/>
          </a:p>
        </p:txBody>
      </p:sp>
      <p:sp>
        <p:nvSpPr>
          <p:cNvPr id="5" name="Footer Placeholder 4">
            <a:extLst>
              <a:ext uri="{FF2B5EF4-FFF2-40B4-BE49-F238E27FC236}">
                <a16:creationId xmlns:a16="http://schemas.microsoft.com/office/drawing/2014/main" id="{2D429B49-A3A9-7656-A28F-16509BB6E6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357A5E-2078-8EFE-C32D-19CD50ACF5B5}"/>
              </a:ext>
            </a:extLst>
          </p:cNvPr>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30635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6B926-CD81-04A6-76F2-762C63F149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7310A43-BE3F-6068-44E3-85251FC274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B761BDA-5F6E-D599-B3B6-0E6E9F52A0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59444F6-7396-1E61-5AA7-10FF5BBB0A16}"/>
              </a:ext>
            </a:extLst>
          </p:cNvPr>
          <p:cNvSpPr>
            <a:spLocks noGrp="1"/>
          </p:cNvSpPr>
          <p:nvPr>
            <p:ph type="dt" sz="half" idx="10"/>
          </p:nvPr>
        </p:nvSpPr>
        <p:spPr/>
        <p:txBody>
          <a:bodyPr/>
          <a:lstStyle/>
          <a:p>
            <a:fld id="{778C97CB-4B12-468D-B6E9-000E3BEFAD6D}" type="datetimeFigureOut">
              <a:rPr lang="en-IN" smtClean="0"/>
              <a:t>10-04-2025</a:t>
            </a:fld>
            <a:endParaRPr lang="en-IN"/>
          </a:p>
        </p:txBody>
      </p:sp>
      <p:sp>
        <p:nvSpPr>
          <p:cNvPr id="6" name="Footer Placeholder 5">
            <a:extLst>
              <a:ext uri="{FF2B5EF4-FFF2-40B4-BE49-F238E27FC236}">
                <a16:creationId xmlns:a16="http://schemas.microsoft.com/office/drawing/2014/main" id="{BA787A43-F9BC-5066-E0F9-6193B6DC6C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ED3D5C-30EA-09E3-6948-AEA38AF236E9}"/>
              </a:ext>
            </a:extLst>
          </p:cNvPr>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950286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6A92-7750-0D4D-137E-A4726ED0D5B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AA24E1-6F6C-EC23-24D2-274ABF64F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2208D4-64C1-FC84-9BFF-FFC90C2FE7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C41BB67-23F4-4F05-EF46-D49D7C4F92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68EF8-CB0B-090C-8831-40E075862D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F61FC5E-E404-38A2-728F-1B376DB9DE4E}"/>
              </a:ext>
            </a:extLst>
          </p:cNvPr>
          <p:cNvSpPr>
            <a:spLocks noGrp="1"/>
          </p:cNvSpPr>
          <p:nvPr>
            <p:ph type="dt" sz="half" idx="10"/>
          </p:nvPr>
        </p:nvSpPr>
        <p:spPr/>
        <p:txBody>
          <a:bodyPr/>
          <a:lstStyle/>
          <a:p>
            <a:fld id="{778C97CB-4B12-468D-B6E9-000E3BEFAD6D}" type="datetimeFigureOut">
              <a:rPr lang="en-IN" smtClean="0"/>
              <a:t>10-04-2025</a:t>
            </a:fld>
            <a:endParaRPr lang="en-IN"/>
          </a:p>
        </p:txBody>
      </p:sp>
      <p:sp>
        <p:nvSpPr>
          <p:cNvPr id="8" name="Footer Placeholder 7">
            <a:extLst>
              <a:ext uri="{FF2B5EF4-FFF2-40B4-BE49-F238E27FC236}">
                <a16:creationId xmlns:a16="http://schemas.microsoft.com/office/drawing/2014/main" id="{51208AB1-1657-E9B2-7176-45E6F1E5ADE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6FAA4DE-181C-C124-8D4F-88E759DEC847}"/>
              </a:ext>
            </a:extLst>
          </p:cNvPr>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490980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155F-608C-CECD-CEED-9B95936522B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78DDF13-39CD-CA46-0474-1E0CB4D9EC1A}"/>
              </a:ext>
            </a:extLst>
          </p:cNvPr>
          <p:cNvSpPr>
            <a:spLocks noGrp="1"/>
          </p:cNvSpPr>
          <p:nvPr>
            <p:ph type="dt" sz="half" idx="10"/>
          </p:nvPr>
        </p:nvSpPr>
        <p:spPr/>
        <p:txBody>
          <a:bodyPr/>
          <a:lstStyle/>
          <a:p>
            <a:fld id="{778C97CB-4B12-468D-B6E9-000E3BEFAD6D}" type="datetimeFigureOut">
              <a:rPr lang="en-IN" smtClean="0"/>
              <a:t>10-04-2025</a:t>
            </a:fld>
            <a:endParaRPr lang="en-IN"/>
          </a:p>
        </p:txBody>
      </p:sp>
      <p:sp>
        <p:nvSpPr>
          <p:cNvPr id="4" name="Footer Placeholder 3">
            <a:extLst>
              <a:ext uri="{FF2B5EF4-FFF2-40B4-BE49-F238E27FC236}">
                <a16:creationId xmlns:a16="http://schemas.microsoft.com/office/drawing/2014/main" id="{4ACA070B-AB51-1029-0D79-783B1025335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43DE599-1ABE-6570-7EC7-8F2A571C99F9}"/>
              </a:ext>
            </a:extLst>
          </p:cNvPr>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2744556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99C822-6A0F-7A4E-3114-0797D6AA8C88}"/>
              </a:ext>
            </a:extLst>
          </p:cNvPr>
          <p:cNvSpPr>
            <a:spLocks noGrp="1"/>
          </p:cNvSpPr>
          <p:nvPr>
            <p:ph type="dt" sz="half" idx="10"/>
          </p:nvPr>
        </p:nvSpPr>
        <p:spPr/>
        <p:txBody>
          <a:bodyPr/>
          <a:lstStyle/>
          <a:p>
            <a:fld id="{778C97CB-4B12-468D-B6E9-000E3BEFAD6D}" type="datetimeFigureOut">
              <a:rPr lang="en-IN" smtClean="0"/>
              <a:t>10-04-2025</a:t>
            </a:fld>
            <a:endParaRPr lang="en-IN"/>
          </a:p>
        </p:txBody>
      </p:sp>
      <p:sp>
        <p:nvSpPr>
          <p:cNvPr id="3" name="Footer Placeholder 2">
            <a:extLst>
              <a:ext uri="{FF2B5EF4-FFF2-40B4-BE49-F238E27FC236}">
                <a16:creationId xmlns:a16="http://schemas.microsoft.com/office/drawing/2014/main" id="{784C0B8F-177E-5764-9AEB-12A86389BAC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C6D3F3A-0E86-C12A-465E-96CCB9441514}"/>
              </a:ext>
            </a:extLst>
          </p:cNvPr>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3981154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E6342-28CB-5D18-DCC7-EEB79EA095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CF0CB78-6B70-D050-6169-9297FDB486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DA3CDD9-510F-86C0-3F9A-17915B8A94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D85E97-75A5-8186-BA4B-7423AB367AF2}"/>
              </a:ext>
            </a:extLst>
          </p:cNvPr>
          <p:cNvSpPr>
            <a:spLocks noGrp="1"/>
          </p:cNvSpPr>
          <p:nvPr>
            <p:ph type="dt" sz="half" idx="10"/>
          </p:nvPr>
        </p:nvSpPr>
        <p:spPr/>
        <p:txBody>
          <a:bodyPr/>
          <a:lstStyle/>
          <a:p>
            <a:fld id="{778C97CB-4B12-468D-B6E9-000E3BEFAD6D}" type="datetimeFigureOut">
              <a:rPr lang="en-IN" smtClean="0"/>
              <a:t>10-04-2025</a:t>
            </a:fld>
            <a:endParaRPr lang="en-IN"/>
          </a:p>
        </p:txBody>
      </p:sp>
      <p:sp>
        <p:nvSpPr>
          <p:cNvPr id="6" name="Footer Placeholder 5">
            <a:extLst>
              <a:ext uri="{FF2B5EF4-FFF2-40B4-BE49-F238E27FC236}">
                <a16:creationId xmlns:a16="http://schemas.microsoft.com/office/drawing/2014/main" id="{1C5DFC42-B2CD-1073-C3EC-DBF3E6A74C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BF357B-4F22-722C-7448-6E0E1ED13EBD}"/>
              </a:ext>
            </a:extLst>
          </p:cNvPr>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3631870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F135-50A9-8AE5-A0BA-5EE005EF4C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6539CD5-A87F-3279-2EC1-7A71E559CA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0DDB39D-7C53-0E16-F9FC-C8BDD58F3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DCB9F6-3AB3-190C-78BA-92D2B76832BC}"/>
              </a:ext>
            </a:extLst>
          </p:cNvPr>
          <p:cNvSpPr>
            <a:spLocks noGrp="1"/>
          </p:cNvSpPr>
          <p:nvPr>
            <p:ph type="dt" sz="half" idx="10"/>
          </p:nvPr>
        </p:nvSpPr>
        <p:spPr/>
        <p:txBody>
          <a:bodyPr/>
          <a:lstStyle/>
          <a:p>
            <a:fld id="{778C97CB-4B12-468D-B6E9-000E3BEFAD6D}" type="datetimeFigureOut">
              <a:rPr lang="en-IN" smtClean="0"/>
              <a:t>10-04-2025</a:t>
            </a:fld>
            <a:endParaRPr lang="en-IN"/>
          </a:p>
        </p:txBody>
      </p:sp>
      <p:sp>
        <p:nvSpPr>
          <p:cNvPr id="6" name="Footer Placeholder 5">
            <a:extLst>
              <a:ext uri="{FF2B5EF4-FFF2-40B4-BE49-F238E27FC236}">
                <a16:creationId xmlns:a16="http://schemas.microsoft.com/office/drawing/2014/main" id="{7B59EACA-63B0-EEC1-5E92-493A4AD00F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84FAA3-566A-35C1-776C-604181261B26}"/>
              </a:ext>
            </a:extLst>
          </p:cNvPr>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198921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1E6853-A1E5-EC05-BFAE-952B5C03E2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BBF7BD-A4E7-626F-76E1-7D81B1B8DF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8ED3A1-4337-09C0-7C95-16CB139BE2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8C97CB-4B12-468D-B6E9-000E3BEFAD6D}" type="datetimeFigureOut">
              <a:rPr lang="en-IN" smtClean="0"/>
              <a:t>10-04-2025</a:t>
            </a:fld>
            <a:endParaRPr lang="en-IN"/>
          </a:p>
        </p:txBody>
      </p:sp>
      <p:sp>
        <p:nvSpPr>
          <p:cNvPr id="5" name="Footer Placeholder 4">
            <a:extLst>
              <a:ext uri="{FF2B5EF4-FFF2-40B4-BE49-F238E27FC236}">
                <a16:creationId xmlns:a16="http://schemas.microsoft.com/office/drawing/2014/main" id="{D28C6AF1-7F76-81D6-AEDF-EDA941703A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5575525-1754-C6A6-531F-1A4FD93838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8B0ABD-FDDA-4EBA-966B-C72EA93CF0E8}" type="slidenum">
              <a:rPr lang="en-IN" smtClean="0"/>
              <a:t>‹#›</a:t>
            </a:fld>
            <a:endParaRPr lang="en-IN"/>
          </a:p>
        </p:txBody>
      </p:sp>
    </p:spTree>
    <p:extLst>
      <p:ext uri="{BB962C8B-B14F-4D97-AF65-F5344CB8AC3E}">
        <p14:creationId xmlns:p14="http://schemas.microsoft.com/office/powerpoint/2010/main" val="109517914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78C97CB-4B12-468D-B6E9-000E3BEFAD6D}" type="datetimeFigureOut">
              <a:rPr lang="en-IN" smtClean="0"/>
              <a:t>10-04-2025</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1A8B0ABD-FDDA-4EBA-966B-C72EA93CF0E8}"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261034"/>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infineon.com/" TargetMode="External"/><Relationship Id="rId2" Type="http://schemas.openxmlformats.org/officeDocument/2006/relationships/hyperlink" Target="http://www.ti.com/lit/an/sprabw0d/sprabw0d.pdf"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DEA6132-EE88-896B-6033-FDD4F787E2C9}"/>
              </a:ext>
            </a:extLst>
          </p:cNvPr>
          <p:cNvSpPr txBox="1">
            <a:spLocks/>
          </p:cNvSpPr>
          <p:nvPr/>
        </p:nvSpPr>
        <p:spPr>
          <a:xfrm>
            <a:off x="926771" y="1996983"/>
            <a:ext cx="10482729" cy="11444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400" b="1" dirty="0">
                <a:solidFill>
                  <a:schemeClr val="tx2">
                    <a:lumMod val="75000"/>
                  </a:schemeClr>
                </a:solidFill>
                <a:latin typeface="Times New Roman" panose="02020603050405020304" pitchFamily="18" charset="0"/>
                <a:cs typeface="Times New Roman" panose="02020603050405020304" pitchFamily="18" charset="0"/>
              </a:rPr>
              <a:t>DESIGN AND ANALYSIS OF VOLTAGE FED CONVERTER FOR RESISTIVE LOAD</a:t>
            </a:r>
          </a:p>
        </p:txBody>
      </p:sp>
      <p:sp>
        <p:nvSpPr>
          <p:cNvPr id="9" name="Subtitle 2">
            <a:extLst>
              <a:ext uri="{FF2B5EF4-FFF2-40B4-BE49-F238E27FC236}">
                <a16:creationId xmlns:a16="http://schemas.microsoft.com/office/drawing/2014/main" id="{AD307003-7B2F-A370-2365-EC3E78F2D0C5}"/>
              </a:ext>
            </a:extLst>
          </p:cNvPr>
          <p:cNvSpPr txBox="1">
            <a:spLocks/>
          </p:cNvSpPr>
          <p:nvPr/>
        </p:nvSpPr>
        <p:spPr>
          <a:xfrm>
            <a:off x="222434" y="3500083"/>
            <a:ext cx="5661360" cy="247356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000" dirty="0"/>
              <a:t>By</a:t>
            </a:r>
          </a:p>
          <a:p>
            <a:pPr marL="0" indent="0" algn="ctr">
              <a:buNone/>
            </a:pPr>
            <a:r>
              <a:rPr lang="en-IN" sz="2000" b="1" dirty="0">
                <a:latin typeface="Times New Roman" panose="02020603050405020304" pitchFamily="18" charset="0"/>
                <a:cs typeface="Times New Roman" panose="02020603050405020304" pitchFamily="18" charset="0"/>
              </a:rPr>
              <a:t>  </a:t>
            </a:r>
            <a:r>
              <a:rPr lang="en-IN" sz="2000" b="1" dirty="0" err="1">
                <a:latin typeface="Times New Roman" panose="02020603050405020304" pitchFamily="18" charset="0"/>
                <a:cs typeface="Times New Roman" panose="02020603050405020304" pitchFamily="18" charset="0"/>
              </a:rPr>
              <a:t>Awdesh</a:t>
            </a:r>
            <a:r>
              <a:rPr lang="en-IN" sz="2000" b="1" dirty="0">
                <a:latin typeface="Times New Roman" panose="02020603050405020304" pitchFamily="18" charset="0"/>
                <a:cs typeface="Times New Roman" panose="02020603050405020304" pitchFamily="18" charset="0"/>
              </a:rPr>
              <a:t> Fernando (</a:t>
            </a:r>
            <a:r>
              <a:rPr lang="en-IN" sz="2000" b="1" dirty="0">
                <a:solidFill>
                  <a:srgbClr val="FF0000"/>
                </a:solidFill>
                <a:latin typeface="Times New Roman" panose="02020603050405020304" pitchFamily="18" charset="0"/>
                <a:cs typeface="Times New Roman" panose="02020603050405020304" pitchFamily="18" charset="0"/>
              </a:rPr>
              <a:t>21BEE0304</a:t>
            </a:r>
            <a:r>
              <a:rPr lang="en-IN" sz="2000" b="1" dirty="0">
                <a:latin typeface="Times New Roman" panose="02020603050405020304" pitchFamily="18" charset="0"/>
                <a:cs typeface="Times New Roman" panose="02020603050405020304" pitchFamily="18" charset="0"/>
              </a:rPr>
              <a:t>)</a:t>
            </a:r>
          </a:p>
          <a:p>
            <a:pPr marL="0" indent="0" algn="ctr">
              <a:buNone/>
            </a:pPr>
            <a:r>
              <a:rPr lang="en-IN" sz="2000" b="1" dirty="0" err="1">
                <a:latin typeface="Times New Roman" panose="02020603050405020304" pitchFamily="18" charset="0"/>
                <a:cs typeface="Times New Roman" panose="02020603050405020304" pitchFamily="18" charset="0"/>
              </a:rPr>
              <a:t>Sooryadev</a:t>
            </a:r>
            <a:r>
              <a:rPr lang="en-IN" sz="2000" b="1" dirty="0">
                <a:latin typeface="Times New Roman" panose="02020603050405020304" pitchFamily="18" charset="0"/>
                <a:cs typeface="Times New Roman" panose="02020603050405020304" pitchFamily="18" charset="0"/>
              </a:rPr>
              <a:t> S. (</a:t>
            </a:r>
            <a:r>
              <a:rPr lang="en-IN" sz="2000" b="1" dirty="0">
                <a:solidFill>
                  <a:srgbClr val="FF0000"/>
                </a:solidFill>
                <a:latin typeface="Times New Roman" panose="02020603050405020304" pitchFamily="18" charset="0"/>
                <a:cs typeface="Times New Roman" panose="02020603050405020304" pitchFamily="18" charset="0"/>
              </a:rPr>
              <a:t>21BEE0105</a:t>
            </a:r>
            <a:r>
              <a:rPr lang="en-IN" sz="2000" b="1" dirty="0">
                <a:latin typeface="Times New Roman" panose="02020603050405020304" pitchFamily="18" charset="0"/>
                <a:cs typeface="Times New Roman" panose="02020603050405020304" pitchFamily="18" charset="0"/>
              </a:rPr>
              <a:t>) </a:t>
            </a:r>
          </a:p>
          <a:p>
            <a:pPr marL="0" indent="0" algn="ctr">
              <a:buNone/>
            </a:pPr>
            <a:r>
              <a:rPr lang="en-IN" sz="2000" dirty="0"/>
              <a:t>School of Electrical Engineering,</a:t>
            </a:r>
          </a:p>
          <a:p>
            <a:pPr marL="0" indent="0" algn="ctr">
              <a:buNone/>
            </a:pPr>
            <a:r>
              <a:rPr lang="en-IN" sz="2000" dirty="0"/>
              <a:t>VIT, Vellore</a:t>
            </a:r>
          </a:p>
        </p:txBody>
      </p:sp>
      <p:sp>
        <p:nvSpPr>
          <p:cNvPr id="10" name="TextBox 9">
            <a:extLst>
              <a:ext uri="{FF2B5EF4-FFF2-40B4-BE49-F238E27FC236}">
                <a16:creationId xmlns:a16="http://schemas.microsoft.com/office/drawing/2014/main" id="{5C017C4D-8803-B8B3-C6E2-D18152F51C42}"/>
              </a:ext>
            </a:extLst>
          </p:cNvPr>
          <p:cNvSpPr txBox="1"/>
          <p:nvPr/>
        </p:nvSpPr>
        <p:spPr>
          <a:xfrm>
            <a:off x="2176680" y="940660"/>
            <a:ext cx="7838640" cy="561240"/>
          </a:xfrm>
          <a:prstGeom prst="rect">
            <a:avLst/>
          </a:prstGeom>
          <a:noFill/>
          <a:ln>
            <a:noFill/>
          </a:ln>
        </p:spPr>
        <p:txBody>
          <a:bodyPr vert="horz" lIns="0" tIns="0" rIns="0" bIns="0" anchor="ctr"/>
          <a:lstStyle/>
          <a:p>
            <a:pPr marL="0" marR="0" lvl="0" indent="0" algn="ctr" rtl="0" hangingPunct="0">
              <a:buNone/>
              <a:tabLst/>
              <a:defRPr sz="3870">
                <a:latin typeface="Calibri Light" pitchFamily="34"/>
              </a:defRPr>
            </a:pPr>
            <a:r>
              <a:rPr lang="en-IN" sz="3200" b="1" i="0" u="none" strike="noStrike" kern="1200" cap="none" dirty="0">
                <a:ln>
                  <a:noFill/>
                </a:ln>
                <a:solidFill>
                  <a:srgbClr val="C00000"/>
                </a:solidFill>
                <a:highlight>
                  <a:scrgbClr r="0" g="0" b="0">
                    <a:alpha val="0"/>
                  </a:scrgbClr>
                </a:highlight>
                <a:latin typeface="Calibri Light" pitchFamily="34"/>
                <a:ea typeface="Microsoft YaHei" pitchFamily="2"/>
                <a:cs typeface="Lucida Sans" pitchFamily="2"/>
              </a:rPr>
              <a:t>PROJECT REVIEW</a:t>
            </a:r>
          </a:p>
        </p:txBody>
      </p:sp>
      <p:sp>
        <p:nvSpPr>
          <p:cNvPr id="11" name="TextBox 10">
            <a:extLst>
              <a:ext uri="{FF2B5EF4-FFF2-40B4-BE49-F238E27FC236}">
                <a16:creationId xmlns:a16="http://schemas.microsoft.com/office/drawing/2014/main" id="{E75EFC4C-C317-0A76-867E-63874CA37CC2}"/>
              </a:ext>
            </a:extLst>
          </p:cNvPr>
          <p:cNvSpPr txBox="1"/>
          <p:nvPr/>
        </p:nvSpPr>
        <p:spPr>
          <a:xfrm>
            <a:off x="6530640" y="3535488"/>
            <a:ext cx="5661360" cy="2740353"/>
          </a:xfrm>
          <a:prstGeom prst="rect">
            <a:avLst/>
          </a:prstGeom>
          <a:noFill/>
          <a:ln>
            <a:noFill/>
          </a:ln>
        </p:spPr>
        <p:txBody>
          <a:bodyPr vert="horz" lIns="0" tIns="0" rIns="0" bIns="0" anchor="ctr"/>
          <a:lstStyle/>
          <a:p>
            <a:pPr algn="ctr" hangingPunct="0">
              <a:lnSpc>
                <a:spcPct val="80000"/>
              </a:lnSpc>
              <a:spcBef>
                <a:spcPts val="1712"/>
              </a:spcBef>
              <a:buNone/>
              <a:defRPr sz="1930"/>
            </a:pPr>
            <a:r>
              <a:rPr lang="en-IN" sz="1900" dirty="0">
                <a:highlight>
                  <a:scrgbClr r="0" g="0" b="0">
                    <a:alpha val="0"/>
                  </a:scrgbClr>
                </a:highlight>
                <a:latin typeface="Liberation Sans" pitchFamily="18"/>
                <a:ea typeface="Microsoft YaHei" pitchFamily="2"/>
              </a:rPr>
              <a:t>Under the Esteemed Guidance of</a:t>
            </a:r>
          </a:p>
          <a:p>
            <a:pPr algn="ctr" hangingPunct="0">
              <a:lnSpc>
                <a:spcPct val="80000"/>
              </a:lnSpc>
              <a:spcBef>
                <a:spcPts val="1712"/>
              </a:spcBef>
              <a:buNone/>
              <a:defRPr sz="1930"/>
            </a:pPr>
            <a:r>
              <a:rPr lang="en-IN" sz="1900" b="1" dirty="0" err="1">
                <a:solidFill>
                  <a:srgbClr val="00A933"/>
                </a:solidFill>
                <a:highlight>
                  <a:scrgbClr r="0" g="0" b="0">
                    <a:alpha val="0"/>
                  </a:scrgbClr>
                </a:highlight>
                <a:latin typeface="Liberation Sans" pitchFamily="18"/>
                <a:ea typeface="Microsoft YaHei" pitchFamily="2"/>
              </a:rPr>
              <a:t>Dr.</a:t>
            </a:r>
            <a:r>
              <a:rPr lang="en-IN" sz="1900" b="1" dirty="0">
                <a:solidFill>
                  <a:srgbClr val="00A933"/>
                </a:solidFill>
                <a:highlight>
                  <a:scrgbClr r="0" g="0" b="0">
                    <a:alpha val="0"/>
                  </a:scrgbClr>
                </a:highlight>
                <a:latin typeface="Liberation Sans" pitchFamily="18"/>
                <a:ea typeface="Microsoft YaHei" pitchFamily="2"/>
              </a:rPr>
              <a:t> </a:t>
            </a:r>
            <a:r>
              <a:rPr lang="en-IN" sz="1900" b="1" dirty="0" err="1">
                <a:solidFill>
                  <a:srgbClr val="00A933"/>
                </a:solidFill>
                <a:highlight>
                  <a:scrgbClr r="0" g="0" b="0">
                    <a:alpha val="0"/>
                  </a:scrgbClr>
                </a:highlight>
                <a:latin typeface="Liberation Sans" pitchFamily="18"/>
                <a:ea typeface="Microsoft YaHei" pitchFamily="2"/>
              </a:rPr>
              <a:t>Arunkumar</a:t>
            </a:r>
            <a:r>
              <a:rPr lang="en-IN" sz="1900" b="1" dirty="0">
                <a:solidFill>
                  <a:srgbClr val="00A933"/>
                </a:solidFill>
                <a:highlight>
                  <a:scrgbClr r="0" g="0" b="0">
                    <a:alpha val="0"/>
                  </a:scrgbClr>
                </a:highlight>
                <a:latin typeface="Liberation Sans" pitchFamily="18"/>
                <a:ea typeface="Microsoft YaHei" pitchFamily="2"/>
              </a:rPr>
              <a:t> G</a:t>
            </a:r>
          </a:p>
          <a:p>
            <a:pPr algn="ctr" hangingPunct="0">
              <a:lnSpc>
                <a:spcPct val="80000"/>
              </a:lnSpc>
              <a:spcBef>
                <a:spcPts val="1712"/>
              </a:spcBef>
              <a:buNone/>
              <a:defRPr sz="1930"/>
            </a:pPr>
            <a:r>
              <a:rPr lang="en-IN" sz="1900" dirty="0">
                <a:solidFill>
                  <a:srgbClr val="C00000"/>
                </a:solidFill>
                <a:highlight>
                  <a:scrgbClr r="0" g="0" b="0">
                    <a:alpha val="0"/>
                  </a:scrgbClr>
                </a:highlight>
                <a:latin typeface="Liberation Sans" pitchFamily="18"/>
                <a:ea typeface="Microsoft YaHei" pitchFamily="2"/>
              </a:rPr>
              <a:t>Professor Grade 1</a:t>
            </a:r>
          </a:p>
          <a:p>
            <a:pPr algn="ctr" hangingPunct="0">
              <a:lnSpc>
                <a:spcPct val="80000"/>
              </a:lnSpc>
              <a:spcBef>
                <a:spcPts val="1712"/>
              </a:spcBef>
              <a:buNone/>
              <a:defRPr sz="1930"/>
            </a:pPr>
            <a:r>
              <a:rPr lang="en-IN" sz="1900" dirty="0">
                <a:highlight>
                  <a:scrgbClr r="0" g="0" b="0">
                    <a:alpha val="0"/>
                  </a:scrgbClr>
                </a:highlight>
                <a:latin typeface="Liberation Sans" pitchFamily="18"/>
                <a:ea typeface="Microsoft YaHei" pitchFamily="2"/>
              </a:rPr>
              <a:t>Department of Energy and Power Electronics,</a:t>
            </a:r>
          </a:p>
          <a:p>
            <a:pPr algn="ctr" hangingPunct="0">
              <a:lnSpc>
                <a:spcPct val="80000"/>
              </a:lnSpc>
              <a:spcBef>
                <a:spcPts val="1712"/>
              </a:spcBef>
              <a:buNone/>
              <a:defRPr sz="1930"/>
            </a:pPr>
            <a:r>
              <a:rPr lang="en-IN" sz="1900" dirty="0">
                <a:highlight>
                  <a:scrgbClr r="0" g="0" b="0">
                    <a:alpha val="0"/>
                  </a:scrgbClr>
                </a:highlight>
                <a:latin typeface="Liberation Sans" pitchFamily="18"/>
                <a:ea typeface="Microsoft YaHei" pitchFamily="2"/>
              </a:rPr>
              <a:t>School of Electrical Engineering,</a:t>
            </a:r>
          </a:p>
          <a:p>
            <a:pPr algn="ctr" hangingPunct="0">
              <a:lnSpc>
                <a:spcPct val="80000"/>
              </a:lnSpc>
              <a:spcBef>
                <a:spcPts val="1712"/>
              </a:spcBef>
              <a:buNone/>
              <a:defRPr sz="1930"/>
            </a:pPr>
            <a:r>
              <a:rPr lang="en-IN" sz="1900" dirty="0">
                <a:highlight>
                  <a:scrgbClr r="0" g="0" b="0">
                    <a:alpha val="0"/>
                  </a:scrgbClr>
                </a:highlight>
                <a:latin typeface="Liberation Sans" pitchFamily="18"/>
                <a:ea typeface="Microsoft YaHei" pitchFamily="2"/>
              </a:rPr>
              <a:t>VIT, Vellore</a:t>
            </a:r>
          </a:p>
        </p:txBody>
      </p:sp>
      <p:sp>
        <p:nvSpPr>
          <p:cNvPr id="5" name="Slide Number Placeholder 4">
            <a:extLst>
              <a:ext uri="{FF2B5EF4-FFF2-40B4-BE49-F238E27FC236}">
                <a16:creationId xmlns:a16="http://schemas.microsoft.com/office/drawing/2014/main" id="{07376FF4-9D24-06CE-BFE5-AF0C14740F7F}"/>
              </a:ext>
            </a:extLst>
          </p:cNvPr>
          <p:cNvSpPr>
            <a:spLocks noGrp="1"/>
          </p:cNvSpPr>
          <p:nvPr>
            <p:ph type="sldNum" sz="quarter" idx="12"/>
          </p:nvPr>
        </p:nvSpPr>
        <p:spPr>
          <a:xfrm>
            <a:off x="10424745" y="6275841"/>
            <a:ext cx="811019" cy="503578"/>
          </a:xfrm>
        </p:spPr>
        <p:txBody>
          <a:bodyPr/>
          <a:lstStyle/>
          <a:p>
            <a:r>
              <a:rPr lang="en-IN" dirty="0">
                <a:solidFill>
                  <a:schemeClr val="tx1"/>
                </a:solidFill>
              </a:rPr>
              <a:t>1</a:t>
            </a:r>
          </a:p>
        </p:txBody>
      </p:sp>
    </p:spTree>
    <p:extLst>
      <p:ext uri="{BB962C8B-B14F-4D97-AF65-F5344CB8AC3E}">
        <p14:creationId xmlns:p14="http://schemas.microsoft.com/office/powerpoint/2010/main" val="3748847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32128F-C6CB-2AE7-781A-B7CD05EC0558}"/>
              </a:ext>
            </a:extLst>
          </p:cNvPr>
          <p:cNvSpPr/>
          <p:nvPr/>
        </p:nvSpPr>
        <p:spPr>
          <a:xfrm>
            <a:off x="799765" y="1274495"/>
            <a:ext cx="10397214"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Proposed Circuit Diagram</a:t>
            </a:r>
          </a:p>
        </p:txBody>
      </p:sp>
      <p:sp>
        <p:nvSpPr>
          <p:cNvPr id="8" name="Slide Number Placeholder 7">
            <a:extLst>
              <a:ext uri="{FF2B5EF4-FFF2-40B4-BE49-F238E27FC236}">
                <a16:creationId xmlns:a16="http://schemas.microsoft.com/office/drawing/2014/main" id="{AE860828-3731-7266-CFF6-8D6DA5D0EE9F}"/>
              </a:ext>
            </a:extLst>
          </p:cNvPr>
          <p:cNvSpPr>
            <a:spLocks noGrp="1"/>
          </p:cNvSpPr>
          <p:nvPr>
            <p:ph type="sldNum" sz="quarter" idx="12"/>
          </p:nvPr>
        </p:nvSpPr>
        <p:spPr/>
        <p:txBody>
          <a:bodyPr/>
          <a:lstStyle/>
          <a:p>
            <a:fld id="{65164EED-B2E5-4BD1-8A8C-58045D49719F}" type="slidenum">
              <a:rPr lang="en-IN" smtClean="0"/>
              <a:t>10</a:t>
            </a:fld>
            <a:endParaRPr lang="en-IN"/>
          </a:p>
        </p:txBody>
      </p:sp>
      <p:sp>
        <p:nvSpPr>
          <p:cNvPr id="4" name="Rectangle: Rounded Corners 3">
            <a:extLst>
              <a:ext uri="{FF2B5EF4-FFF2-40B4-BE49-F238E27FC236}">
                <a16:creationId xmlns:a16="http://schemas.microsoft.com/office/drawing/2014/main" id="{560C81B9-9CF6-6246-4356-C4788EC4A7C0}"/>
              </a:ext>
            </a:extLst>
          </p:cNvPr>
          <p:cNvSpPr/>
          <p:nvPr/>
        </p:nvSpPr>
        <p:spPr>
          <a:xfrm>
            <a:off x="7003502"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5A38DF38-3998-6FA5-9460-FF8AB8DFEECF}"/>
              </a:ext>
            </a:extLst>
          </p:cNvPr>
          <p:cNvSpPr/>
          <p:nvPr/>
        </p:nvSpPr>
        <p:spPr>
          <a:xfrm>
            <a:off x="8750643" y="136512"/>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rgbClr val="FF0000"/>
                </a:solidFill>
              </a:rPr>
              <a:t>Proposed Converter</a:t>
            </a:r>
          </a:p>
        </p:txBody>
      </p:sp>
      <p:sp>
        <p:nvSpPr>
          <p:cNvPr id="6" name="Rectangle: Rounded Corners 5">
            <a:extLst>
              <a:ext uri="{FF2B5EF4-FFF2-40B4-BE49-F238E27FC236}">
                <a16:creationId xmlns:a16="http://schemas.microsoft.com/office/drawing/2014/main" id="{3146DCCE-A086-AE0C-DD71-B6667DB7F633}"/>
              </a:ext>
            </a:extLst>
          </p:cNvPr>
          <p:cNvSpPr/>
          <p:nvPr/>
        </p:nvSpPr>
        <p:spPr>
          <a:xfrm>
            <a:off x="10470539" y="136521"/>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chemeClr val="accent2">
                    <a:lumMod val="50000"/>
                  </a:schemeClr>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ED42369D-7829-7574-4AA7-67F717AB84AA}"/>
              </a:ext>
            </a:extLst>
          </p:cNvPr>
          <p:cNvSpPr/>
          <p:nvPr/>
        </p:nvSpPr>
        <p:spPr>
          <a:xfrm>
            <a:off x="275866"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827A1B6F-4432-0E11-A669-4148E5659341}"/>
              </a:ext>
            </a:extLst>
          </p:cNvPr>
          <p:cNvSpPr/>
          <p:nvPr/>
        </p:nvSpPr>
        <p:spPr>
          <a:xfrm>
            <a:off x="1950046"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D9B2EC2E-35EF-0B40-2C93-08A1FD46D449}"/>
              </a:ext>
            </a:extLst>
          </p:cNvPr>
          <p:cNvSpPr/>
          <p:nvPr/>
        </p:nvSpPr>
        <p:spPr>
          <a:xfrm>
            <a:off x="3615450"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17DF21D5-DBA6-63A9-9838-0601020CECC6}"/>
              </a:ext>
            </a:extLst>
          </p:cNvPr>
          <p:cNvSpPr/>
          <p:nvPr/>
        </p:nvSpPr>
        <p:spPr>
          <a:xfrm>
            <a:off x="5321722"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pic>
        <p:nvPicPr>
          <p:cNvPr id="7" name="Picture 6">
            <a:extLst>
              <a:ext uri="{FF2B5EF4-FFF2-40B4-BE49-F238E27FC236}">
                <a16:creationId xmlns:a16="http://schemas.microsoft.com/office/drawing/2014/main" id="{D8EF735C-5FC6-BF34-9328-9E8190BCC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046" y="2177247"/>
            <a:ext cx="7924800" cy="4179094"/>
          </a:xfrm>
          <a:prstGeom prst="rect">
            <a:avLst/>
          </a:prstGeom>
        </p:spPr>
      </p:pic>
    </p:spTree>
    <p:extLst>
      <p:ext uri="{BB962C8B-B14F-4D97-AF65-F5344CB8AC3E}">
        <p14:creationId xmlns:p14="http://schemas.microsoft.com/office/powerpoint/2010/main" val="1565634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32128F-C6CB-2AE7-781A-B7CD05EC0558}"/>
              </a:ext>
            </a:extLst>
          </p:cNvPr>
          <p:cNvSpPr/>
          <p:nvPr/>
        </p:nvSpPr>
        <p:spPr>
          <a:xfrm>
            <a:off x="772511" y="1127391"/>
            <a:ext cx="10499834"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2">
                    <a:lumMod val="50000"/>
                  </a:schemeClr>
                </a:solidFill>
                <a:latin typeface="Times New Roman" panose="02020603050405020304" pitchFamily="18" charset="0"/>
                <a:cs typeface="Times New Roman" panose="02020603050405020304" pitchFamily="18" charset="0"/>
              </a:rPr>
              <a:t>Design Formula</a:t>
            </a:r>
          </a:p>
        </p:txBody>
      </p:sp>
      <p:sp>
        <p:nvSpPr>
          <p:cNvPr id="8" name="Slide Number Placeholder 7">
            <a:extLst>
              <a:ext uri="{FF2B5EF4-FFF2-40B4-BE49-F238E27FC236}">
                <a16:creationId xmlns:a16="http://schemas.microsoft.com/office/drawing/2014/main" id="{AE860828-3731-7266-CFF6-8D6DA5D0EE9F}"/>
              </a:ext>
            </a:extLst>
          </p:cNvPr>
          <p:cNvSpPr>
            <a:spLocks noGrp="1"/>
          </p:cNvSpPr>
          <p:nvPr>
            <p:ph type="sldNum" sz="quarter" idx="12"/>
          </p:nvPr>
        </p:nvSpPr>
        <p:spPr/>
        <p:txBody>
          <a:bodyPr/>
          <a:lstStyle/>
          <a:p>
            <a:fld id="{65164EED-B2E5-4BD1-8A8C-58045D49719F}" type="slidenum">
              <a:rPr lang="en-IN" smtClean="0"/>
              <a:t>11</a:t>
            </a:fld>
            <a:endParaRPr lang="en-IN"/>
          </a:p>
        </p:txBody>
      </p:sp>
      <p:sp>
        <p:nvSpPr>
          <p:cNvPr id="3" name="Rectangle: Rounded Corners 2">
            <a:extLst>
              <a:ext uri="{FF2B5EF4-FFF2-40B4-BE49-F238E27FC236}">
                <a16:creationId xmlns:a16="http://schemas.microsoft.com/office/drawing/2014/main" id="{16463ACF-C105-BAFC-6583-254A420E8F71}"/>
              </a:ext>
            </a:extLst>
          </p:cNvPr>
          <p:cNvSpPr/>
          <p:nvPr/>
        </p:nvSpPr>
        <p:spPr>
          <a:xfrm>
            <a:off x="6987736"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4" name="Rectangle: Rounded Corners 3">
            <a:extLst>
              <a:ext uri="{FF2B5EF4-FFF2-40B4-BE49-F238E27FC236}">
                <a16:creationId xmlns:a16="http://schemas.microsoft.com/office/drawing/2014/main" id="{3998C55B-C361-41B9-3956-8EBE90DC5E2B}"/>
              </a:ext>
            </a:extLst>
          </p:cNvPr>
          <p:cNvSpPr/>
          <p:nvPr/>
        </p:nvSpPr>
        <p:spPr>
          <a:xfrm>
            <a:off x="8734877" y="136512"/>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rgbClr val="FF0000"/>
                </a:solidFill>
              </a:rPr>
              <a:t>Proposed Converter</a:t>
            </a:r>
          </a:p>
        </p:txBody>
      </p:sp>
      <p:sp>
        <p:nvSpPr>
          <p:cNvPr id="6" name="Rectangle: Rounded Corners 5">
            <a:extLst>
              <a:ext uri="{FF2B5EF4-FFF2-40B4-BE49-F238E27FC236}">
                <a16:creationId xmlns:a16="http://schemas.microsoft.com/office/drawing/2014/main" id="{1380D838-2BD6-DA2C-65CE-70540138D3EF}"/>
              </a:ext>
            </a:extLst>
          </p:cNvPr>
          <p:cNvSpPr/>
          <p:nvPr/>
        </p:nvSpPr>
        <p:spPr>
          <a:xfrm>
            <a:off x="10454773" y="136521"/>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chemeClr val="accent2">
                    <a:lumMod val="50000"/>
                  </a:schemeClr>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688F4D5B-902D-A90C-2EFE-E0C152CE6F98}"/>
              </a:ext>
            </a:extLst>
          </p:cNvPr>
          <p:cNvSpPr/>
          <p:nvPr/>
        </p:nvSpPr>
        <p:spPr>
          <a:xfrm>
            <a:off x="260100"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A7DD9635-3639-C2D3-25FD-6BB039771841}"/>
              </a:ext>
            </a:extLst>
          </p:cNvPr>
          <p:cNvSpPr/>
          <p:nvPr/>
        </p:nvSpPr>
        <p:spPr>
          <a:xfrm>
            <a:off x="1934280"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0AFFC2A9-8A25-1A40-794C-F487DB0BDFDE}"/>
              </a:ext>
            </a:extLst>
          </p:cNvPr>
          <p:cNvSpPr/>
          <p:nvPr/>
        </p:nvSpPr>
        <p:spPr>
          <a:xfrm>
            <a:off x="3599684"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CC9226BC-D9E8-9CCE-93AD-66FCAE4B3CF5}"/>
              </a:ext>
            </a:extLst>
          </p:cNvPr>
          <p:cNvSpPr/>
          <p:nvPr/>
        </p:nvSpPr>
        <p:spPr>
          <a:xfrm>
            <a:off x="5305956"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pic>
        <p:nvPicPr>
          <p:cNvPr id="7" name="Picture 6">
            <a:extLst>
              <a:ext uri="{FF2B5EF4-FFF2-40B4-BE49-F238E27FC236}">
                <a16:creationId xmlns:a16="http://schemas.microsoft.com/office/drawing/2014/main" id="{6A87065F-1508-C928-288E-B28747D700F1}"/>
              </a:ext>
            </a:extLst>
          </p:cNvPr>
          <p:cNvPicPr>
            <a:picLocks noChangeAspect="1"/>
          </p:cNvPicPr>
          <p:nvPr/>
        </p:nvPicPr>
        <p:blipFill>
          <a:blip r:embed="rId2"/>
          <a:stretch>
            <a:fillRect/>
          </a:stretch>
        </p:blipFill>
        <p:spPr>
          <a:xfrm>
            <a:off x="2971799" y="2338441"/>
            <a:ext cx="6318985" cy="3392168"/>
          </a:xfrm>
          <a:prstGeom prst="rect">
            <a:avLst/>
          </a:prstGeom>
        </p:spPr>
      </p:pic>
    </p:spTree>
    <p:extLst>
      <p:ext uri="{BB962C8B-B14F-4D97-AF65-F5344CB8AC3E}">
        <p14:creationId xmlns:p14="http://schemas.microsoft.com/office/powerpoint/2010/main" val="2471512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32128F-C6CB-2AE7-781A-B7CD05EC0558}"/>
              </a:ext>
            </a:extLst>
          </p:cNvPr>
          <p:cNvSpPr/>
          <p:nvPr/>
        </p:nvSpPr>
        <p:spPr>
          <a:xfrm>
            <a:off x="740980" y="1400092"/>
            <a:ext cx="10444654"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Modes of Operation</a:t>
            </a:r>
          </a:p>
        </p:txBody>
      </p:sp>
      <p:sp>
        <p:nvSpPr>
          <p:cNvPr id="8" name="Slide Number Placeholder 7">
            <a:extLst>
              <a:ext uri="{FF2B5EF4-FFF2-40B4-BE49-F238E27FC236}">
                <a16:creationId xmlns:a16="http://schemas.microsoft.com/office/drawing/2014/main" id="{AE860828-3731-7266-CFF6-8D6DA5D0EE9F}"/>
              </a:ext>
            </a:extLst>
          </p:cNvPr>
          <p:cNvSpPr>
            <a:spLocks noGrp="1"/>
          </p:cNvSpPr>
          <p:nvPr>
            <p:ph type="sldNum" sz="quarter" idx="12"/>
          </p:nvPr>
        </p:nvSpPr>
        <p:spPr/>
        <p:txBody>
          <a:bodyPr/>
          <a:lstStyle/>
          <a:p>
            <a:fld id="{65164EED-B2E5-4BD1-8A8C-58045D49719F}" type="slidenum">
              <a:rPr lang="en-IN" smtClean="0"/>
              <a:t>12</a:t>
            </a:fld>
            <a:endParaRPr lang="en-IN"/>
          </a:p>
        </p:txBody>
      </p:sp>
      <p:sp>
        <p:nvSpPr>
          <p:cNvPr id="5" name="Rectangle: Rounded Corners 4">
            <a:extLst>
              <a:ext uri="{FF2B5EF4-FFF2-40B4-BE49-F238E27FC236}">
                <a16:creationId xmlns:a16="http://schemas.microsoft.com/office/drawing/2014/main" id="{8A62C44A-1806-B2AC-8824-69975A578F4C}"/>
              </a:ext>
            </a:extLst>
          </p:cNvPr>
          <p:cNvSpPr/>
          <p:nvPr/>
        </p:nvSpPr>
        <p:spPr>
          <a:xfrm>
            <a:off x="6987736"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9" name="Rectangle: Rounded Corners 8">
            <a:extLst>
              <a:ext uri="{FF2B5EF4-FFF2-40B4-BE49-F238E27FC236}">
                <a16:creationId xmlns:a16="http://schemas.microsoft.com/office/drawing/2014/main" id="{0AA059FC-2D7D-1686-1ED9-76E0047C2B45}"/>
              </a:ext>
            </a:extLst>
          </p:cNvPr>
          <p:cNvSpPr/>
          <p:nvPr/>
        </p:nvSpPr>
        <p:spPr>
          <a:xfrm>
            <a:off x="8734877"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10" name="Rectangle: Rounded Corners 9">
            <a:extLst>
              <a:ext uri="{FF2B5EF4-FFF2-40B4-BE49-F238E27FC236}">
                <a16:creationId xmlns:a16="http://schemas.microsoft.com/office/drawing/2014/main" id="{8C6AA6FF-0E5D-77CC-36CD-2E72A0FA4DCD}"/>
              </a:ext>
            </a:extLst>
          </p:cNvPr>
          <p:cNvSpPr/>
          <p:nvPr/>
        </p:nvSpPr>
        <p:spPr>
          <a:xfrm>
            <a:off x="10454773"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11" name="Rectangle: Rounded Corners 10">
            <a:extLst>
              <a:ext uri="{FF2B5EF4-FFF2-40B4-BE49-F238E27FC236}">
                <a16:creationId xmlns:a16="http://schemas.microsoft.com/office/drawing/2014/main" id="{4F9ADF5C-4C11-922D-288C-54D885591EA9}"/>
              </a:ext>
            </a:extLst>
          </p:cNvPr>
          <p:cNvSpPr/>
          <p:nvPr/>
        </p:nvSpPr>
        <p:spPr>
          <a:xfrm>
            <a:off x="260100"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2" name="Rectangle: Rounded Corners 11">
            <a:extLst>
              <a:ext uri="{FF2B5EF4-FFF2-40B4-BE49-F238E27FC236}">
                <a16:creationId xmlns:a16="http://schemas.microsoft.com/office/drawing/2014/main" id="{C536528F-B0A7-4418-4E89-1DD9B70C6E33}"/>
              </a:ext>
            </a:extLst>
          </p:cNvPr>
          <p:cNvSpPr/>
          <p:nvPr/>
        </p:nvSpPr>
        <p:spPr>
          <a:xfrm>
            <a:off x="1934280"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3" name="Rectangle: Rounded Corners 12">
            <a:extLst>
              <a:ext uri="{FF2B5EF4-FFF2-40B4-BE49-F238E27FC236}">
                <a16:creationId xmlns:a16="http://schemas.microsoft.com/office/drawing/2014/main" id="{8470C8A9-27F0-6AAA-117F-739FAAC5B37D}"/>
              </a:ext>
            </a:extLst>
          </p:cNvPr>
          <p:cNvSpPr/>
          <p:nvPr/>
        </p:nvSpPr>
        <p:spPr>
          <a:xfrm>
            <a:off x="3599684"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4" name="Rectangle: Rounded Corners 13">
            <a:extLst>
              <a:ext uri="{FF2B5EF4-FFF2-40B4-BE49-F238E27FC236}">
                <a16:creationId xmlns:a16="http://schemas.microsoft.com/office/drawing/2014/main" id="{CB23CFC2-D37E-80F6-4E1B-E8084627995F}"/>
              </a:ext>
            </a:extLst>
          </p:cNvPr>
          <p:cNvSpPr/>
          <p:nvPr/>
        </p:nvSpPr>
        <p:spPr>
          <a:xfrm>
            <a:off x="5305956"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6" name="Rectangle: Rounded Corners 5">
            <a:extLst>
              <a:ext uri="{FF2B5EF4-FFF2-40B4-BE49-F238E27FC236}">
                <a16:creationId xmlns:a16="http://schemas.microsoft.com/office/drawing/2014/main" id="{46EBA306-361F-D025-4C76-7AE6C079CC19}"/>
              </a:ext>
            </a:extLst>
          </p:cNvPr>
          <p:cNvSpPr/>
          <p:nvPr/>
        </p:nvSpPr>
        <p:spPr>
          <a:xfrm>
            <a:off x="545917" y="2307179"/>
            <a:ext cx="1938203" cy="705223"/>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accent1"/>
                </a:solidFill>
                <a:latin typeface="Times New Roman" panose="02020603050405020304" pitchFamily="18" charset="0"/>
                <a:cs typeface="Times New Roman" panose="02020603050405020304" pitchFamily="18" charset="0"/>
              </a:rPr>
              <a:t>Mode : 1</a:t>
            </a:r>
          </a:p>
        </p:txBody>
      </p:sp>
      <p:pic>
        <p:nvPicPr>
          <p:cNvPr id="7" name="Picture 6">
            <a:extLst>
              <a:ext uri="{FF2B5EF4-FFF2-40B4-BE49-F238E27FC236}">
                <a16:creationId xmlns:a16="http://schemas.microsoft.com/office/drawing/2014/main" id="{1528AA11-950E-3CAC-87F4-B3F17B31C49B}"/>
              </a:ext>
            </a:extLst>
          </p:cNvPr>
          <p:cNvPicPr>
            <a:picLocks noChangeAspect="1"/>
          </p:cNvPicPr>
          <p:nvPr/>
        </p:nvPicPr>
        <p:blipFill>
          <a:blip r:embed="rId2">
            <a:extLst>
              <a:ext uri="{28A0092B-C50C-407E-A947-70E740481C1C}">
                <a14:useLocalDpi xmlns:a14="http://schemas.microsoft.com/office/drawing/2010/main" val="0"/>
              </a:ext>
            </a:extLst>
          </a:blip>
          <a:srcRect t="6087"/>
          <a:stretch/>
        </p:blipFill>
        <p:spPr>
          <a:xfrm>
            <a:off x="2863780" y="2307180"/>
            <a:ext cx="7793650" cy="4088465"/>
          </a:xfrm>
          <a:prstGeom prst="rect">
            <a:avLst/>
          </a:prstGeom>
        </p:spPr>
      </p:pic>
    </p:spTree>
    <p:extLst>
      <p:ext uri="{BB962C8B-B14F-4D97-AF65-F5344CB8AC3E}">
        <p14:creationId xmlns:p14="http://schemas.microsoft.com/office/powerpoint/2010/main" val="4007567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731DD-70BC-D54E-26EA-5827E7EA57D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EB0A5C8-6942-911A-B1A9-8598E0912B47}"/>
              </a:ext>
            </a:extLst>
          </p:cNvPr>
          <p:cNvSpPr/>
          <p:nvPr/>
        </p:nvSpPr>
        <p:spPr>
          <a:xfrm>
            <a:off x="736559" y="1400092"/>
            <a:ext cx="10444654"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Modes of Operation</a:t>
            </a:r>
          </a:p>
        </p:txBody>
      </p:sp>
      <p:sp>
        <p:nvSpPr>
          <p:cNvPr id="8" name="Slide Number Placeholder 7">
            <a:extLst>
              <a:ext uri="{FF2B5EF4-FFF2-40B4-BE49-F238E27FC236}">
                <a16:creationId xmlns:a16="http://schemas.microsoft.com/office/drawing/2014/main" id="{7582011C-F627-7671-CDDF-AD331AA19D99}"/>
              </a:ext>
            </a:extLst>
          </p:cNvPr>
          <p:cNvSpPr>
            <a:spLocks noGrp="1"/>
          </p:cNvSpPr>
          <p:nvPr>
            <p:ph type="sldNum" sz="quarter" idx="12"/>
          </p:nvPr>
        </p:nvSpPr>
        <p:spPr/>
        <p:txBody>
          <a:bodyPr/>
          <a:lstStyle/>
          <a:p>
            <a:fld id="{65164EED-B2E5-4BD1-8A8C-58045D49719F}" type="slidenum">
              <a:rPr lang="en-IN" smtClean="0"/>
              <a:t>13</a:t>
            </a:fld>
            <a:endParaRPr lang="en-IN"/>
          </a:p>
        </p:txBody>
      </p:sp>
      <p:sp>
        <p:nvSpPr>
          <p:cNvPr id="5" name="Rectangle: Rounded Corners 4">
            <a:extLst>
              <a:ext uri="{FF2B5EF4-FFF2-40B4-BE49-F238E27FC236}">
                <a16:creationId xmlns:a16="http://schemas.microsoft.com/office/drawing/2014/main" id="{45EF2DDF-8CBA-4648-E20C-F272302161B6}"/>
              </a:ext>
            </a:extLst>
          </p:cNvPr>
          <p:cNvSpPr/>
          <p:nvPr/>
        </p:nvSpPr>
        <p:spPr>
          <a:xfrm>
            <a:off x="6987736"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9" name="Rectangle: Rounded Corners 8">
            <a:extLst>
              <a:ext uri="{FF2B5EF4-FFF2-40B4-BE49-F238E27FC236}">
                <a16:creationId xmlns:a16="http://schemas.microsoft.com/office/drawing/2014/main" id="{604232AC-0689-1488-B6B4-ADC078275646}"/>
              </a:ext>
            </a:extLst>
          </p:cNvPr>
          <p:cNvSpPr/>
          <p:nvPr/>
        </p:nvSpPr>
        <p:spPr>
          <a:xfrm>
            <a:off x="8734877"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10" name="Rectangle: Rounded Corners 9">
            <a:extLst>
              <a:ext uri="{FF2B5EF4-FFF2-40B4-BE49-F238E27FC236}">
                <a16:creationId xmlns:a16="http://schemas.microsoft.com/office/drawing/2014/main" id="{2A316510-2B7F-4CE7-C6B6-75EA86E64A78}"/>
              </a:ext>
            </a:extLst>
          </p:cNvPr>
          <p:cNvSpPr/>
          <p:nvPr/>
        </p:nvSpPr>
        <p:spPr>
          <a:xfrm>
            <a:off x="10454773"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11" name="Rectangle: Rounded Corners 10">
            <a:extLst>
              <a:ext uri="{FF2B5EF4-FFF2-40B4-BE49-F238E27FC236}">
                <a16:creationId xmlns:a16="http://schemas.microsoft.com/office/drawing/2014/main" id="{2949803D-C487-9EE5-0AFF-1C0FDA4813E9}"/>
              </a:ext>
            </a:extLst>
          </p:cNvPr>
          <p:cNvSpPr/>
          <p:nvPr/>
        </p:nvSpPr>
        <p:spPr>
          <a:xfrm>
            <a:off x="260100"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2" name="Rectangle: Rounded Corners 11">
            <a:extLst>
              <a:ext uri="{FF2B5EF4-FFF2-40B4-BE49-F238E27FC236}">
                <a16:creationId xmlns:a16="http://schemas.microsoft.com/office/drawing/2014/main" id="{E957F1E7-E36F-0345-7395-749F1619322C}"/>
              </a:ext>
            </a:extLst>
          </p:cNvPr>
          <p:cNvSpPr/>
          <p:nvPr/>
        </p:nvSpPr>
        <p:spPr>
          <a:xfrm>
            <a:off x="1934280"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3" name="Rectangle: Rounded Corners 12">
            <a:extLst>
              <a:ext uri="{FF2B5EF4-FFF2-40B4-BE49-F238E27FC236}">
                <a16:creationId xmlns:a16="http://schemas.microsoft.com/office/drawing/2014/main" id="{9813F8F3-B88E-1ACC-BA92-7A2CFCC68476}"/>
              </a:ext>
            </a:extLst>
          </p:cNvPr>
          <p:cNvSpPr/>
          <p:nvPr/>
        </p:nvSpPr>
        <p:spPr>
          <a:xfrm>
            <a:off x="3599684"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4" name="Rectangle: Rounded Corners 13">
            <a:extLst>
              <a:ext uri="{FF2B5EF4-FFF2-40B4-BE49-F238E27FC236}">
                <a16:creationId xmlns:a16="http://schemas.microsoft.com/office/drawing/2014/main" id="{D82170D5-92E8-4034-DD5A-71DBD816C726}"/>
              </a:ext>
            </a:extLst>
          </p:cNvPr>
          <p:cNvSpPr/>
          <p:nvPr/>
        </p:nvSpPr>
        <p:spPr>
          <a:xfrm>
            <a:off x="5305956"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7" name="Rectangle: Rounded Corners 16">
            <a:extLst>
              <a:ext uri="{FF2B5EF4-FFF2-40B4-BE49-F238E27FC236}">
                <a16:creationId xmlns:a16="http://schemas.microsoft.com/office/drawing/2014/main" id="{D6C90529-C148-082B-94D2-F9179D63FD07}"/>
              </a:ext>
            </a:extLst>
          </p:cNvPr>
          <p:cNvSpPr/>
          <p:nvPr/>
        </p:nvSpPr>
        <p:spPr>
          <a:xfrm>
            <a:off x="544933" y="2307179"/>
            <a:ext cx="1938203" cy="705223"/>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accent1"/>
                </a:solidFill>
                <a:latin typeface="Times New Roman" panose="02020603050405020304" pitchFamily="18" charset="0"/>
                <a:cs typeface="Times New Roman" panose="02020603050405020304" pitchFamily="18" charset="0"/>
              </a:rPr>
              <a:t>Mode : 2</a:t>
            </a:r>
          </a:p>
        </p:txBody>
      </p:sp>
      <p:pic>
        <p:nvPicPr>
          <p:cNvPr id="4" name="Picture 3">
            <a:extLst>
              <a:ext uri="{FF2B5EF4-FFF2-40B4-BE49-F238E27FC236}">
                <a16:creationId xmlns:a16="http://schemas.microsoft.com/office/drawing/2014/main" id="{647214F8-F193-9432-7B6F-EA7C84DF669A}"/>
              </a:ext>
            </a:extLst>
          </p:cNvPr>
          <p:cNvPicPr>
            <a:picLocks noChangeAspect="1"/>
          </p:cNvPicPr>
          <p:nvPr/>
        </p:nvPicPr>
        <p:blipFill>
          <a:blip r:embed="rId2">
            <a:extLst>
              <a:ext uri="{28A0092B-C50C-407E-A947-70E740481C1C}">
                <a14:useLocalDpi xmlns:a14="http://schemas.microsoft.com/office/drawing/2010/main" val="0"/>
              </a:ext>
            </a:extLst>
          </a:blip>
          <a:srcRect l="350" t="6235" r="255" b="996"/>
          <a:stretch/>
        </p:blipFill>
        <p:spPr>
          <a:xfrm>
            <a:off x="2883876" y="2307179"/>
            <a:ext cx="7777425" cy="4049171"/>
          </a:xfrm>
          <a:prstGeom prst="rect">
            <a:avLst/>
          </a:prstGeom>
        </p:spPr>
      </p:pic>
    </p:spTree>
    <p:extLst>
      <p:ext uri="{BB962C8B-B14F-4D97-AF65-F5344CB8AC3E}">
        <p14:creationId xmlns:p14="http://schemas.microsoft.com/office/powerpoint/2010/main" val="3056308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32128F-C6CB-2AE7-781A-B7CD05EC0558}"/>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PLECS Simulation</a:t>
            </a:r>
          </a:p>
        </p:txBody>
      </p:sp>
      <p:sp>
        <p:nvSpPr>
          <p:cNvPr id="8" name="Slide Number Placeholder 7">
            <a:extLst>
              <a:ext uri="{FF2B5EF4-FFF2-40B4-BE49-F238E27FC236}">
                <a16:creationId xmlns:a16="http://schemas.microsoft.com/office/drawing/2014/main" id="{AE860828-3731-7266-CFF6-8D6DA5D0EE9F}"/>
              </a:ext>
            </a:extLst>
          </p:cNvPr>
          <p:cNvSpPr>
            <a:spLocks noGrp="1"/>
          </p:cNvSpPr>
          <p:nvPr>
            <p:ph type="sldNum" sz="quarter" idx="12"/>
          </p:nvPr>
        </p:nvSpPr>
        <p:spPr/>
        <p:txBody>
          <a:bodyPr/>
          <a:lstStyle/>
          <a:p>
            <a:fld id="{65164EED-B2E5-4BD1-8A8C-58045D49719F}" type="slidenum">
              <a:rPr lang="en-IN" smtClean="0"/>
              <a:t>14</a:t>
            </a:fld>
            <a:endParaRPr lang="en-IN"/>
          </a:p>
        </p:txBody>
      </p:sp>
      <p:sp>
        <p:nvSpPr>
          <p:cNvPr id="4" name="Rectangle: Rounded Corners 3">
            <a:extLst>
              <a:ext uri="{FF2B5EF4-FFF2-40B4-BE49-F238E27FC236}">
                <a16:creationId xmlns:a16="http://schemas.microsoft.com/office/drawing/2014/main" id="{44483F90-4173-9E50-2B26-CD8D7ABC1B8E}"/>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0E13EAFD-76D7-C384-1470-C822017D464F}"/>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D93DF128-0D85-F550-AD69-4C5F786DC87B}"/>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A8507136-2B4C-1B1A-78DB-375C9E49BAA3}"/>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072CDA75-75A6-7B96-5F20-9BBA065D5565}"/>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D5709F9A-BFB3-FFFE-7D5D-A8E94C585E7A}"/>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578F4A69-697C-5BD7-4D0F-E3E55266355F}"/>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pic>
        <p:nvPicPr>
          <p:cNvPr id="13" name="Picture 12">
            <a:extLst>
              <a:ext uri="{FF2B5EF4-FFF2-40B4-BE49-F238E27FC236}">
                <a16:creationId xmlns:a16="http://schemas.microsoft.com/office/drawing/2014/main" id="{E55C9EC6-A132-E187-1709-72550FA97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795" y="1909653"/>
            <a:ext cx="9210502" cy="4525320"/>
          </a:xfrm>
          <a:prstGeom prst="rect">
            <a:avLst/>
          </a:prstGeom>
        </p:spPr>
      </p:pic>
    </p:spTree>
    <p:extLst>
      <p:ext uri="{BB962C8B-B14F-4D97-AF65-F5344CB8AC3E}">
        <p14:creationId xmlns:p14="http://schemas.microsoft.com/office/powerpoint/2010/main" val="2650875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A2B5C-2B44-6F5E-5715-257B10835EB0}"/>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7D93992-9CF2-DDB3-1731-F970E2EA2A26}"/>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Simulation Result</a:t>
            </a:r>
          </a:p>
        </p:txBody>
      </p:sp>
      <p:sp>
        <p:nvSpPr>
          <p:cNvPr id="8" name="Slide Number Placeholder 7">
            <a:extLst>
              <a:ext uri="{FF2B5EF4-FFF2-40B4-BE49-F238E27FC236}">
                <a16:creationId xmlns:a16="http://schemas.microsoft.com/office/drawing/2014/main" id="{DC655706-012B-D5B2-38CA-F49DDAC07CD1}"/>
              </a:ext>
            </a:extLst>
          </p:cNvPr>
          <p:cNvSpPr>
            <a:spLocks noGrp="1"/>
          </p:cNvSpPr>
          <p:nvPr>
            <p:ph type="sldNum" sz="quarter" idx="12"/>
          </p:nvPr>
        </p:nvSpPr>
        <p:spPr/>
        <p:txBody>
          <a:bodyPr/>
          <a:lstStyle/>
          <a:p>
            <a:fld id="{65164EED-B2E5-4BD1-8A8C-58045D49719F}" type="slidenum">
              <a:rPr lang="en-IN" smtClean="0"/>
              <a:t>15</a:t>
            </a:fld>
            <a:endParaRPr lang="en-IN"/>
          </a:p>
        </p:txBody>
      </p:sp>
      <p:sp>
        <p:nvSpPr>
          <p:cNvPr id="4" name="Rectangle: Rounded Corners 3">
            <a:extLst>
              <a:ext uri="{FF2B5EF4-FFF2-40B4-BE49-F238E27FC236}">
                <a16:creationId xmlns:a16="http://schemas.microsoft.com/office/drawing/2014/main" id="{9C7E4B12-259E-D1DC-1D46-1BB91D46E281}"/>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7963ED42-6C8B-1AAA-158D-04750B9989CA}"/>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5EAA3011-2AE5-739A-CFA5-B59CA7B0B652}"/>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F4CA4241-16DE-605D-E3EE-274D381E591E}"/>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5E70C8B4-3107-5B7D-3DC5-C403F4F28841}"/>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4D706EE2-756D-3B08-E6F2-5832FB25B553}"/>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82F5FFD7-D26C-89ED-3897-638DA5F3CDCF}"/>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5" name="Rectangle: Rounded Corners 14">
            <a:extLst>
              <a:ext uri="{FF2B5EF4-FFF2-40B4-BE49-F238E27FC236}">
                <a16:creationId xmlns:a16="http://schemas.microsoft.com/office/drawing/2014/main" id="{7BA704E9-31CE-D2BF-53BD-999C7A75865F}"/>
              </a:ext>
            </a:extLst>
          </p:cNvPr>
          <p:cNvSpPr/>
          <p:nvPr/>
        </p:nvSpPr>
        <p:spPr>
          <a:xfrm>
            <a:off x="995822" y="2396822"/>
            <a:ext cx="2160000" cy="28800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7030A0"/>
                </a:solidFill>
                <a:latin typeface="Times New Roman" panose="02020603050405020304" pitchFamily="18" charset="0"/>
                <a:cs typeface="Times New Roman" panose="02020603050405020304" pitchFamily="18" charset="0"/>
              </a:rPr>
              <a:t>Source Voltage and Current </a:t>
            </a:r>
            <a:endParaRPr lang="en-IN" sz="2800" b="1" dirty="0">
              <a:solidFill>
                <a:srgbClr val="7030A0"/>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2C2BEA77-53E5-C36F-4CF0-1A5A34AD2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9424" y="1980232"/>
            <a:ext cx="7920000" cy="4649462"/>
          </a:xfrm>
          <a:prstGeom prst="rect">
            <a:avLst/>
          </a:prstGeom>
        </p:spPr>
      </p:pic>
    </p:spTree>
    <p:extLst>
      <p:ext uri="{BB962C8B-B14F-4D97-AF65-F5344CB8AC3E}">
        <p14:creationId xmlns:p14="http://schemas.microsoft.com/office/powerpoint/2010/main" val="2566623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DAD04-E524-BCB8-D472-411FDDE0B0F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FE9B328-0F36-86CC-EEB8-BA059CA180B8}"/>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Simulation Result</a:t>
            </a:r>
          </a:p>
        </p:txBody>
      </p:sp>
      <p:sp>
        <p:nvSpPr>
          <p:cNvPr id="8" name="Slide Number Placeholder 7">
            <a:extLst>
              <a:ext uri="{FF2B5EF4-FFF2-40B4-BE49-F238E27FC236}">
                <a16:creationId xmlns:a16="http://schemas.microsoft.com/office/drawing/2014/main" id="{B4F89C95-C0A8-F7A8-2374-81C8F65FADC7}"/>
              </a:ext>
            </a:extLst>
          </p:cNvPr>
          <p:cNvSpPr>
            <a:spLocks noGrp="1"/>
          </p:cNvSpPr>
          <p:nvPr>
            <p:ph type="sldNum" sz="quarter" idx="12"/>
          </p:nvPr>
        </p:nvSpPr>
        <p:spPr/>
        <p:txBody>
          <a:bodyPr/>
          <a:lstStyle/>
          <a:p>
            <a:fld id="{65164EED-B2E5-4BD1-8A8C-58045D49719F}" type="slidenum">
              <a:rPr lang="en-IN" smtClean="0"/>
              <a:t>16</a:t>
            </a:fld>
            <a:endParaRPr lang="en-IN"/>
          </a:p>
        </p:txBody>
      </p:sp>
      <p:sp>
        <p:nvSpPr>
          <p:cNvPr id="4" name="Rectangle: Rounded Corners 3">
            <a:extLst>
              <a:ext uri="{FF2B5EF4-FFF2-40B4-BE49-F238E27FC236}">
                <a16:creationId xmlns:a16="http://schemas.microsoft.com/office/drawing/2014/main" id="{2B234282-D8C5-DF92-B13A-5FF6B0F717AA}"/>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AB6524B8-9D35-C33A-1C49-89FE264AB0A4}"/>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1E442C47-A7A6-9AE6-5097-3D6E484D46FA}"/>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E96EC54C-0BB5-4D48-AB6E-14E3C3256FBE}"/>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27293FAB-446B-06C7-75F5-C7E6B3916B34}"/>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7E00C812-830A-DE72-E5DE-C1FFFF154404}"/>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3E4B692B-D12B-3439-D4B3-F41929867DC7}"/>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5" name="Rectangle: Rounded Corners 14">
            <a:extLst>
              <a:ext uri="{FF2B5EF4-FFF2-40B4-BE49-F238E27FC236}">
                <a16:creationId xmlns:a16="http://schemas.microsoft.com/office/drawing/2014/main" id="{B8264B1D-1084-4AFA-C81F-CCBA27639ABF}"/>
              </a:ext>
            </a:extLst>
          </p:cNvPr>
          <p:cNvSpPr/>
          <p:nvPr/>
        </p:nvSpPr>
        <p:spPr>
          <a:xfrm>
            <a:off x="995824" y="2396822"/>
            <a:ext cx="2160000" cy="28800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7030A0"/>
                </a:solidFill>
                <a:latin typeface="Times New Roman" panose="02020603050405020304" pitchFamily="18" charset="0"/>
                <a:cs typeface="Times New Roman" panose="02020603050405020304" pitchFamily="18" charset="0"/>
              </a:rPr>
              <a:t>SWITCH S1 Voltage and Current </a:t>
            </a:r>
            <a:endParaRPr lang="en-IN" sz="2800" b="1" dirty="0">
              <a:solidFill>
                <a:srgbClr val="7030A0"/>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949F05D6-3392-157D-38A7-D71AE5651E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8275" y="1987624"/>
            <a:ext cx="7351154" cy="4680000"/>
          </a:xfrm>
          <a:prstGeom prst="rect">
            <a:avLst/>
          </a:prstGeom>
        </p:spPr>
      </p:pic>
    </p:spTree>
    <p:extLst>
      <p:ext uri="{BB962C8B-B14F-4D97-AF65-F5344CB8AC3E}">
        <p14:creationId xmlns:p14="http://schemas.microsoft.com/office/powerpoint/2010/main" val="3611766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BFE9F-EFB1-5EC5-D087-6E42CC9CBB1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F1285BF-B18E-753F-7168-7EF367265D80}"/>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Simulation Result</a:t>
            </a:r>
          </a:p>
        </p:txBody>
      </p:sp>
      <p:sp>
        <p:nvSpPr>
          <p:cNvPr id="8" name="Slide Number Placeholder 7">
            <a:extLst>
              <a:ext uri="{FF2B5EF4-FFF2-40B4-BE49-F238E27FC236}">
                <a16:creationId xmlns:a16="http://schemas.microsoft.com/office/drawing/2014/main" id="{A745C826-CC21-6B80-DDD3-8C10F12925CC}"/>
              </a:ext>
            </a:extLst>
          </p:cNvPr>
          <p:cNvSpPr>
            <a:spLocks noGrp="1"/>
          </p:cNvSpPr>
          <p:nvPr>
            <p:ph type="sldNum" sz="quarter" idx="12"/>
          </p:nvPr>
        </p:nvSpPr>
        <p:spPr/>
        <p:txBody>
          <a:bodyPr/>
          <a:lstStyle/>
          <a:p>
            <a:fld id="{65164EED-B2E5-4BD1-8A8C-58045D49719F}" type="slidenum">
              <a:rPr lang="en-IN" smtClean="0"/>
              <a:t>17</a:t>
            </a:fld>
            <a:endParaRPr lang="en-IN"/>
          </a:p>
        </p:txBody>
      </p:sp>
      <p:sp>
        <p:nvSpPr>
          <p:cNvPr id="4" name="Rectangle: Rounded Corners 3">
            <a:extLst>
              <a:ext uri="{FF2B5EF4-FFF2-40B4-BE49-F238E27FC236}">
                <a16:creationId xmlns:a16="http://schemas.microsoft.com/office/drawing/2014/main" id="{CD8D04BF-7547-3AD3-F9A2-97F42AE3DE97}"/>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F41C43E4-1BD4-F4AE-604E-99A1453DC704}"/>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08B322CA-3138-1C1A-99DE-8CD6256E4AEF}"/>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39F761ED-5AE3-C9E9-5091-72E88A70641C}"/>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23DAAAF6-C69B-A264-A5A8-FB27E0E7347B}"/>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67B2A683-E4A6-0DFD-2532-EB38B63DD883}"/>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2B8F5A5C-476A-2F9B-8913-843464202036}"/>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5" name="Rectangle: Rounded Corners 14">
            <a:extLst>
              <a:ext uri="{FF2B5EF4-FFF2-40B4-BE49-F238E27FC236}">
                <a16:creationId xmlns:a16="http://schemas.microsoft.com/office/drawing/2014/main" id="{883932C6-F8C0-6FB5-BA54-F336CC28BFAC}"/>
              </a:ext>
            </a:extLst>
          </p:cNvPr>
          <p:cNvSpPr/>
          <p:nvPr/>
        </p:nvSpPr>
        <p:spPr>
          <a:xfrm>
            <a:off x="995823" y="2396822"/>
            <a:ext cx="2160000" cy="28800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7030A0"/>
                </a:solidFill>
                <a:latin typeface="Times New Roman" panose="02020603050405020304" pitchFamily="18" charset="0"/>
                <a:cs typeface="Times New Roman" panose="02020603050405020304" pitchFamily="18" charset="0"/>
              </a:rPr>
              <a:t>SWITCH S2 Voltage and Current </a:t>
            </a:r>
            <a:endParaRPr lang="en-IN" sz="2800" b="1" dirty="0">
              <a:solidFill>
                <a:srgbClr val="7030A0"/>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8ACA9A87-0E6D-201F-8ACD-FC64FD411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980232"/>
            <a:ext cx="7332818" cy="4737375"/>
          </a:xfrm>
          <a:prstGeom prst="rect">
            <a:avLst/>
          </a:prstGeom>
        </p:spPr>
      </p:pic>
    </p:spTree>
    <p:extLst>
      <p:ext uri="{BB962C8B-B14F-4D97-AF65-F5344CB8AC3E}">
        <p14:creationId xmlns:p14="http://schemas.microsoft.com/office/powerpoint/2010/main" val="3781271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15544-F801-97E9-604F-F9C1F510D58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93BE93A-7810-46CC-5B67-8791B97F63F5}"/>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Simulation Result</a:t>
            </a:r>
          </a:p>
        </p:txBody>
      </p:sp>
      <p:sp>
        <p:nvSpPr>
          <p:cNvPr id="8" name="Slide Number Placeholder 7">
            <a:extLst>
              <a:ext uri="{FF2B5EF4-FFF2-40B4-BE49-F238E27FC236}">
                <a16:creationId xmlns:a16="http://schemas.microsoft.com/office/drawing/2014/main" id="{33011A45-0F41-86A1-98D5-DDE6ACE7917E}"/>
              </a:ext>
            </a:extLst>
          </p:cNvPr>
          <p:cNvSpPr>
            <a:spLocks noGrp="1"/>
          </p:cNvSpPr>
          <p:nvPr>
            <p:ph type="sldNum" sz="quarter" idx="12"/>
          </p:nvPr>
        </p:nvSpPr>
        <p:spPr/>
        <p:txBody>
          <a:bodyPr/>
          <a:lstStyle/>
          <a:p>
            <a:fld id="{65164EED-B2E5-4BD1-8A8C-58045D49719F}" type="slidenum">
              <a:rPr lang="en-IN" smtClean="0"/>
              <a:t>18</a:t>
            </a:fld>
            <a:endParaRPr lang="en-IN"/>
          </a:p>
        </p:txBody>
      </p:sp>
      <p:sp>
        <p:nvSpPr>
          <p:cNvPr id="4" name="Rectangle: Rounded Corners 3">
            <a:extLst>
              <a:ext uri="{FF2B5EF4-FFF2-40B4-BE49-F238E27FC236}">
                <a16:creationId xmlns:a16="http://schemas.microsoft.com/office/drawing/2014/main" id="{7FBDE7A7-AE27-6F5E-6994-68A04A0EE86F}"/>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01487D51-F036-695E-25D5-EEB64534CF37}"/>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1C46E8E8-2969-8342-23BF-B9F4C0594BFF}"/>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524F5E3D-A32F-CD0F-613C-FCB09E5DD7E8}"/>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C1421BBC-E846-DA8B-1E08-B022970C54F1}"/>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8184A79B-9C27-EED5-DE3D-38BC49DB4585}"/>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19853109-8A55-7212-82F5-CC6FC8402EE0}"/>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5" name="Rectangle: Rounded Corners 14">
            <a:extLst>
              <a:ext uri="{FF2B5EF4-FFF2-40B4-BE49-F238E27FC236}">
                <a16:creationId xmlns:a16="http://schemas.microsoft.com/office/drawing/2014/main" id="{0BC884D7-06B6-BAB7-F418-3062FEF92863}"/>
              </a:ext>
            </a:extLst>
          </p:cNvPr>
          <p:cNvSpPr/>
          <p:nvPr/>
        </p:nvSpPr>
        <p:spPr>
          <a:xfrm>
            <a:off x="995822" y="2396822"/>
            <a:ext cx="2160000" cy="28800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7030A0"/>
                </a:solidFill>
                <a:latin typeface="Times New Roman" panose="02020603050405020304" pitchFamily="18" charset="0"/>
                <a:cs typeface="Times New Roman" panose="02020603050405020304" pitchFamily="18" charset="0"/>
              </a:rPr>
              <a:t>SWITCH S3 Voltage and Current </a:t>
            </a:r>
            <a:endParaRPr lang="en-IN" sz="2800" b="1" dirty="0">
              <a:solidFill>
                <a:srgbClr val="7030A0"/>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CAD9FB0E-AB75-CD87-95FB-EFAD4F332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9617" y="1960586"/>
            <a:ext cx="7940040" cy="4737375"/>
          </a:xfrm>
          <a:prstGeom prst="rect">
            <a:avLst/>
          </a:prstGeom>
        </p:spPr>
      </p:pic>
    </p:spTree>
    <p:extLst>
      <p:ext uri="{BB962C8B-B14F-4D97-AF65-F5344CB8AC3E}">
        <p14:creationId xmlns:p14="http://schemas.microsoft.com/office/powerpoint/2010/main" val="3270766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61C31-97AA-7B8E-23C6-84C4F32FA844}"/>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81222B1-431D-15B0-BC05-5B163583CF60}"/>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Simulation Result</a:t>
            </a:r>
          </a:p>
        </p:txBody>
      </p:sp>
      <p:sp>
        <p:nvSpPr>
          <p:cNvPr id="8" name="Slide Number Placeholder 7">
            <a:extLst>
              <a:ext uri="{FF2B5EF4-FFF2-40B4-BE49-F238E27FC236}">
                <a16:creationId xmlns:a16="http://schemas.microsoft.com/office/drawing/2014/main" id="{7E0BB052-1295-58AD-2495-043EB8B68EDE}"/>
              </a:ext>
            </a:extLst>
          </p:cNvPr>
          <p:cNvSpPr>
            <a:spLocks noGrp="1"/>
          </p:cNvSpPr>
          <p:nvPr>
            <p:ph type="sldNum" sz="quarter" idx="12"/>
          </p:nvPr>
        </p:nvSpPr>
        <p:spPr/>
        <p:txBody>
          <a:bodyPr/>
          <a:lstStyle/>
          <a:p>
            <a:fld id="{65164EED-B2E5-4BD1-8A8C-58045D49719F}" type="slidenum">
              <a:rPr lang="en-IN" smtClean="0"/>
              <a:t>19</a:t>
            </a:fld>
            <a:endParaRPr lang="en-IN"/>
          </a:p>
        </p:txBody>
      </p:sp>
      <p:sp>
        <p:nvSpPr>
          <p:cNvPr id="4" name="Rectangle: Rounded Corners 3">
            <a:extLst>
              <a:ext uri="{FF2B5EF4-FFF2-40B4-BE49-F238E27FC236}">
                <a16:creationId xmlns:a16="http://schemas.microsoft.com/office/drawing/2014/main" id="{1B27F27C-B965-5109-9553-A85B31038A2B}"/>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B7516879-8D97-66DB-4AFE-67BD7732ACF1}"/>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39E4DFA4-08C5-FAA8-2901-019C4D13562F}"/>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02324A9C-34AD-1FFC-5DE5-C1FD56F191EB}"/>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EE8A44A1-68EF-FA17-04DC-57160050508E}"/>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B74084F6-7B8F-69FE-96F3-DBC051992A7F}"/>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83F58EA0-AA9E-1A07-BD13-057834612230}"/>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5" name="Rectangle: Rounded Corners 14">
            <a:extLst>
              <a:ext uri="{FF2B5EF4-FFF2-40B4-BE49-F238E27FC236}">
                <a16:creationId xmlns:a16="http://schemas.microsoft.com/office/drawing/2014/main" id="{5A07E46A-A90D-C8CE-4B3D-651D543004E5}"/>
              </a:ext>
            </a:extLst>
          </p:cNvPr>
          <p:cNvSpPr/>
          <p:nvPr/>
        </p:nvSpPr>
        <p:spPr>
          <a:xfrm>
            <a:off x="995822" y="2396822"/>
            <a:ext cx="2160000" cy="28800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7030A0"/>
                </a:solidFill>
                <a:latin typeface="Times New Roman" panose="02020603050405020304" pitchFamily="18" charset="0"/>
                <a:cs typeface="Times New Roman" panose="02020603050405020304" pitchFamily="18" charset="0"/>
              </a:rPr>
              <a:t>SWITCH S4 Voltage and Current </a:t>
            </a:r>
            <a:endParaRPr lang="en-IN" sz="2800" b="1" dirty="0">
              <a:solidFill>
                <a:srgbClr val="7030A0"/>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B55CF9E1-8333-7DA6-5022-20944DD28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8887" y="1954374"/>
            <a:ext cx="7790414" cy="4737375"/>
          </a:xfrm>
          <a:prstGeom prst="rect">
            <a:avLst/>
          </a:prstGeom>
        </p:spPr>
      </p:pic>
    </p:spTree>
    <p:extLst>
      <p:ext uri="{BB962C8B-B14F-4D97-AF65-F5344CB8AC3E}">
        <p14:creationId xmlns:p14="http://schemas.microsoft.com/office/powerpoint/2010/main" val="2532462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32128F-C6CB-2AE7-781A-B7CD05EC0558}"/>
              </a:ext>
            </a:extLst>
          </p:cNvPr>
          <p:cNvSpPr/>
          <p:nvPr/>
        </p:nvSpPr>
        <p:spPr>
          <a:xfrm>
            <a:off x="101600" y="83671"/>
            <a:ext cx="11964894" cy="705223"/>
          </a:xfrm>
          <a:prstGeom prst="roundRect">
            <a:avLst>
              <a:gd name="adj" fmla="val 25609"/>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solidFill>
                <a:latin typeface="+mj-lt"/>
              </a:rPr>
              <a:t>Presentation Outline</a:t>
            </a:r>
          </a:p>
        </p:txBody>
      </p:sp>
      <p:sp>
        <p:nvSpPr>
          <p:cNvPr id="3" name="Rectangle: Rounded Corners 2">
            <a:extLst>
              <a:ext uri="{FF2B5EF4-FFF2-40B4-BE49-F238E27FC236}">
                <a16:creationId xmlns:a16="http://schemas.microsoft.com/office/drawing/2014/main" id="{7F850292-1FE2-7394-01CB-54777F78B9F3}"/>
              </a:ext>
            </a:extLst>
          </p:cNvPr>
          <p:cNvSpPr/>
          <p:nvPr/>
        </p:nvSpPr>
        <p:spPr>
          <a:xfrm>
            <a:off x="2085788" y="1027954"/>
            <a:ext cx="7841129" cy="5085977"/>
          </a:xfrm>
          <a:prstGeom prst="roundRect">
            <a:avLst/>
          </a:prstGeom>
          <a:solidFill>
            <a:srgbClr val="EDF1F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400" dirty="0">
                <a:solidFill>
                  <a:srgbClr val="0070C0"/>
                </a:solidFill>
              </a:rPr>
              <a:t>Motivation</a:t>
            </a:r>
          </a:p>
          <a:p>
            <a:pPr algn="ctr">
              <a:spcAft>
                <a:spcPts val="600"/>
              </a:spcAft>
            </a:pPr>
            <a:r>
              <a:rPr lang="en-US" sz="2400" dirty="0">
                <a:solidFill>
                  <a:srgbClr val="FF0000"/>
                </a:solidFill>
              </a:rPr>
              <a:t>Need for Project</a:t>
            </a:r>
          </a:p>
          <a:p>
            <a:pPr algn="ctr">
              <a:spcAft>
                <a:spcPts val="600"/>
              </a:spcAft>
            </a:pPr>
            <a:r>
              <a:rPr lang="en-US" sz="2400" dirty="0">
                <a:solidFill>
                  <a:srgbClr val="002060"/>
                </a:solidFill>
              </a:rPr>
              <a:t>Literature Review</a:t>
            </a:r>
          </a:p>
          <a:p>
            <a:pPr algn="ctr">
              <a:spcAft>
                <a:spcPts val="600"/>
              </a:spcAft>
            </a:pPr>
            <a:r>
              <a:rPr lang="en-US" sz="2400" dirty="0">
                <a:solidFill>
                  <a:srgbClr val="7030A0"/>
                </a:solidFill>
              </a:rPr>
              <a:t>Research Gap</a:t>
            </a:r>
          </a:p>
          <a:p>
            <a:pPr algn="ctr">
              <a:spcAft>
                <a:spcPts val="600"/>
              </a:spcAft>
            </a:pPr>
            <a:r>
              <a:rPr lang="en-US" sz="2400" dirty="0">
                <a:solidFill>
                  <a:srgbClr val="00B050"/>
                </a:solidFill>
              </a:rPr>
              <a:t>Research Objectives</a:t>
            </a:r>
          </a:p>
          <a:p>
            <a:pPr algn="ctr">
              <a:spcAft>
                <a:spcPts val="600"/>
              </a:spcAft>
            </a:pPr>
            <a:r>
              <a:rPr lang="en-US" sz="2400" dirty="0">
                <a:solidFill>
                  <a:schemeClr val="accent2">
                    <a:lumMod val="50000"/>
                  </a:schemeClr>
                </a:solidFill>
              </a:rPr>
              <a:t>Proposed Converter</a:t>
            </a:r>
          </a:p>
          <a:p>
            <a:pPr algn="ctr">
              <a:spcAft>
                <a:spcPts val="600"/>
              </a:spcAft>
            </a:pPr>
            <a:r>
              <a:rPr lang="en-US" sz="2400" dirty="0">
                <a:solidFill>
                  <a:schemeClr val="tx1"/>
                </a:solidFill>
              </a:rPr>
              <a:t>Analysis and Design</a:t>
            </a:r>
          </a:p>
          <a:p>
            <a:pPr algn="ctr">
              <a:spcAft>
                <a:spcPts val="600"/>
              </a:spcAft>
            </a:pPr>
            <a:r>
              <a:rPr lang="en-US" sz="2400" dirty="0">
                <a:solidFill>
                  <a:srgbClr val="00B0F0"/>
                </a:solidFill>
              </a:rPr>
              <a:t>Time Line</a:t>
            </a:r>
          </a:p>
        </p:txBody>
      </p:sp>
      <p:sp>
        <p:nvSpPr>
          <p:cNvPr id="7" name="Slide Number Placeholder 6">
            <a:extLst>
              <a:ext uri="{FF2B5EF4-FFF2-40B4-BE49-F238E27FC236}">
                <a16:creationId xmlns:a16="http://schemas.microsoft.com/office/drawing/2014/main" id="{954823E2-79D0-4FE4-7A2C-A7615CF9D8CC}"/>
              </a:ext>
            </a:extLst>
          </p:cNvPr>
          <p:cNvSpPr>
            <a:spLocks noGrp="1"/>
          </p:cNvSpPr>
          <p:nvPr>
            <p:ph type="sldNum" sz="quarter" idx="12"/>
          </p:nvPr>
        </p:nvSpPr>
        <p:spPr/>
        <p:txBody>
          <a:bodyPr/>
          <a:lstStyle/>
          <a:p>
            <a:fld id="{65164EED-B2E5-4BD1-8A8C-58045D49719F}" type="slidenum">
              <a:rPr lang="en-IN" smtClean="0"/>
              <a:t>2</a:t>
            </a:fld>
            <a:endParaRPr lang="en-IN"/>
          </a:p>
        </p:txBody>
      </p:sp>
    </p:spTree>
    <p:extLst>
      <p:ext uri="{BB962C8B-B14F-4D97-AF65-F5344CB8AC3E}">
        <p14:creationId xmlns:p14="http://schemas.microsoft.com/office/powerpoint/2010/main" val="224750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7E65E-CD57-B328-85B9-5ECA47B1FF7D}"/>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3C89EE9-06E1-643C-E213-5C3C3AEA17A9}"/>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Simulation Result</a:t>
            </a:r>
          </a:p>
        </p:txBody>
      </p:sp>
      <p:sp>
        <p:nvSpPr>
          <p:cNvPr id="8" name="Slide Number Placeholder 7">
            <a:extLst>
              <a:ext uri="{FF2B5EF4-FFF2-40B4-BE49-F238E27FC236}">
                <a16:creationId xmlns:a16="http://schemas.microsoft.com/office/drawing/2014/main" id="{54BA3FC9-4341-6157-4498-F935F863905A}"/>
              </a:ext>
            </a:extLst>
          </p:cNvPr>
          <p:cNvSpPr>
            <a:spLocks noGrp="1"/>
          </p:cNvSpPr>
          <p:nvPr>
            <p:ph type="sldNum" sz="quarter" idx="12"/>
          </p:nvPr>
        </p:nvSpPr>
        <p:spPr/>
        <p:txBody>
          <a:bodyPr/>
          <a:lstStyle/>
          <a:p>
            <a:fld id="{65164EED-B2E5-4BD1-8A8C-58045D49719F}" type="slidenum">
              <a:rPr lang="en-IN" smtClean="0"/>
              <a:t>20</a:t>
            </a:fld>
            <a:endParaRPr lang="en-IN"/>
          </a:p>
        </p:txBody>
      </p:sp>
      <p:sp>
        <p:nvSpPr>
          <p:cNvPr id="4" name="Rectangle: Rounded Corners 3">
            <a:extLst>
              <a:ext uri="{FF2B5EF4-FFF2-40B4-BE49-F238E27FC236}">
                <a16:creationId xmlns:a16="http://schemas.microsoft.com/office/drawing/2014/main" id="{75255158-EC12-8C03-F37A-1E8873438249}"/>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795DA695-AF09-50F5-4E66-A3569CC3876D}"/>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790D4A57-2428-4401-93EE-60D73569DB73}"/>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EB1AE51B-A5D9-8C9B-5E22-63B559825B6C}"/>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B30AF9D9-43A6-B789-812C-B7AD50939763}"/>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78D66992-735A-76DD-C431-64FA85377432}"/>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68B1EE96-DA96-5140-6EA4-862DF47776F6}"/>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5" name="Rectangle: Rounded Corners 14">
            <a:extLst>
              <a:ext uri="{FF2B5EF4-FFF2-40B4-BE49-F238E27FC236}">
                <a16:creationId xmlns:a16="http://schemas.microsoft.com/office/drawing/2014/main" id="{0A545C6D-9A59-F647-9CE2-F5EC5A48C6C5}"/>
              </a:ext>
            </a:extLst>
          </p:cNvPr>
          <p:cNvSpPr/>
          <p:nvPr/>
        </p:nvSpPr>
        <p:spPr>
          <a:xfrm>
            <a:off x="995822" y="2396822"/>
            <a:ext cx="2160000" cy="28800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7030A0"/>
                </a:solidFill>
                <a:latin typeface="Times New Roman" panose="02020603050405020304" pitchFamily="18" charset="0"/>
                <a:cs typeface="Times New Roman" panose="02020603050405020304" pitchFamily="18" charset="0"/>
              </a:rPr>
              <a:t>DIODE D1 Voltage and Current </a:t>
            </a:r>
            <a:endParaRPr lang="en-IN" sz="2800" b="1" dirty="0">
              <a:solidFill>
                <a:srgbClr val="7030A0"/>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FAED9553-3C5B-23CA-5054-FFD02E2FC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900" y="1995056"/>
            <a:ext cx="7595398" cy="4722552"/>
          </a:xfrm>
          <a:prstGeom prst="rect">
            <a:avLst/>
          </a:prstGeom>
        </p:spPr>
      </p:pic>
    </p:spTree>
    <p:extLst>
      <p:ext uri="{BB962C8B-B14F-4D97-AF65-F5344CB8AC3E}">
        <p14:creationId xmlns:p14="http://schemas.microsoft.com/office/powerpoint/2010/main" val="3102203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199E0-58F3-FECA-EF3D-6DC5425307A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E3EC553-F4B4-A628-23CD-344EB0DB097E}"/>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Simulation Result</a:t>
            </a:r>
          </a:p>
        </p:txBody>
      </p:sp>
      <p:sp>
        <p:nvSpPr>
          <p:cNvPr id="8" name="Slide Number Placeholder 7">
            <a:extLst>
              <a:ext uri="{FF2B5EF4-FFF2-40B4-BE49-F238E27FC236}">
                <a16:creationId xmlns:a16="http://schemas.microsoft.com/office/drawing/2014/main" id="{A4A2BE13-BBED-0078-9BF2-7ABEABB192B9}"/>
              </a:ext>
            </a:extLst>
          </p:cNvPr>
          <p:cNvSpPr>
            <a:spLocks noGrp="1"/>
          </p:cNvSpPr>
          <p:nvPr>
            <p:ph type="sldNum" sz="quarter" idx="12"/>
          </p:nvPr>
        </p:nvSpPr>
        <p:spPr/>
        <p:txBody>
          <a:bodyPr/>
          <a:lstStyle/>
          <a:p>
            <a:fld id="{65164EED-B2E5-4BD1-8A8C-58045D49719F}" type="slidenum">
              <a:rPr lang="en-IN" smtClean="0"/>
              <a:t>21</a:t>
            </a:fld>
            <a:endParaRPr lang="en-IN"/>
          </a:p>
        </p:txBody>
      </p:sp>
      <p:sp>
        <p:nvSpPr>
          <p:cNvPr id="4" name="Rectangle: Rounded Corners 3">
            <a:extLst>
              <a:ext uri="{FF2B5EF4-FFF2-40B4-BE49-F238E27FC236}">
                <a16:creationId xmlns:a16="http://schemas.microsoft.com/office/drawing/2014/main" id="{BC8827AD-8077-F4BB-A76F-72755471A15B}"/>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3FFB87DE-2150-3A08-6E40-1A002F4CBAF0}"/>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BB4DE3A7-AAA9-3423-BFB8-8C4F5250CAA5}"/>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4E5F2F5C-8394-E6C6-198E-D2F87B2A4AD9}"/>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78B33F2A-EE53-987D-46B9-A99BAA53FE96}"/>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B8FFB22E-00DD-40B6-0DDF-F5E645FCF751}"/>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8A20B884-4422-0921-9B60-9ED7A2AD9892}"/>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5" name="Rectangle: Rounded Corners 14">
            <a:extLst>
              <a:ext uri="{FF2B5EF4-FFF2-40B4-BE49-F238E27FC236}">
                <a16:creationId xmlns:a16="http://schemas.microsoft.com/office/drawing/2014/main" id="{6EA2348C-C14B-C0CD-09AA-1EF3A950AFF7}"/>
              </a:ext>
            </a:extLst>
          </p:cNvPr>
          <p:cNvSpPr/>
          <p:nvPr/>
        </p:nvSpPr>
        <p:spPr>
          <a:xfrm>
            <a:off x="995822" y="2396822"/>
            <a:ext cx="2160000" cy="28800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7030A0"/>
                </a:solidFill>
                <a:latin typeface="Times New Roman" panose="02020603050405020304" pitchFamily="18" charset="0"/>
                <a:cs typeface="Times New Roman" panose="02020603050405020304" pitchFamily="18" charset="0"/>
              </a:rPr>
              <a:t>DIODE D2 Voltage and Current </a:t>
            </a:r>
            <a:endParaRPr lang="en-IN" sz="2800" b="1" dirty="0">
              <a:solidFill>
                <a:srgbClr val="7030A0"/>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DC14C47F-2BFA-F478-2B58-CBFC947C2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069" y="1995055"/>
            <a:ext cx="7442599" cy="4722552"/>
          </a:xfrm>
          <a:prstGeom prst="rect">
            <a:avLst/>
          </a:prstGeom>
        </p:spPr>
      </p:pic>
    </p:spTree>
    <p:extLst>
      <p:ext uri="{BB962C8B-B14F-4D97-AF65-F5344CB8AC3E}">
        <p14:creationId xmlns:p14="http://schemas.microsoft.com/office/powerpoint/2010/main" val="2626738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CD075-30F3-B541-62FA-8F2B8E77A14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62D2856-F352-8A6B-48D7-A60587136B60}"/>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Simulation Result</a:t>
            </a:r>
          </a:p>
        </p:txBody>
      </p:sp>
      <p:sp>
        <p:nvSpPr>
          <p:cNvPr id="8" name="Slide Number Placeholder 7">
            <a:extLst>
              <a:ext uri="{FF2B5EF4-FFF2-40B4-BE49-F238E27FC236}">
                <a16:creationId xmlns:a16="http://schemas.microsoft.com/office/drawing/2014/main" id="{1425644C-4ED3-62FF-E303-B08AE9088647}"/>
              </a:ext>
            </a:extLst>
          </p:cNvPr>
          <p:cNvSpPr>
            <a:spLocks noGrp="1"/>
          </p:cNvSpPr>
          <p:nvPr>
            <p:ph type="sldNum" sz="quarter" idx="12"/>
          </p:nvPr>
        </p:nvSpPr>
        <p:spPr/>
        <p:txBody>
          <a:bodyPr/>
          <a:lstStyle/>
          <a:p>
            <a:fld id="{65164EED-B2E5-4BD1-8A8C-58045D49719F}" type="slidenum">
              <a:rPr lang="en-IN" smtClean="0"/>
              <a:t>22</a:t>
            </a:fld>
            <a:endParaRPr lang="en-IN"/>
          </a:p>
        </p:txBody>
      </p:sp>
      <p:sp>
        <p:nvSpPr>
          <p:cNvPr id="4" name="Rectangle: Rounded Corners 3">
            <a:extLst>
              <a:ext uri="{FF2B5EF4-FFF2-40B4-BE49-F238E27FC236}">
                <a16:creationId xmlns:a16="http://schemas.microsoft.com/office/drawing/2014/main" id="{4E152063-F2A1-0AB8-14D6-0FA532B78EEA}"/>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F705858C-4DA2-7D9A-FF39-18818CA55A0F}"/>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E31E00BD-0992-C172-E4B0-3F201B09FC58}"/>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16A0EA37-272B-F3DA-ED7B-5A6685EE1C2D}"/>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FF0D4DC0-0F39-D4E2-88DC-EBF25C18B0F9}"/>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9E86A6D2-95CC-5F8C-BD00-1D78D5064AD0}"/>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A6C5C5DD-83C8-E8CB-DBD0-FE3B2AB1F648}"/>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5" name="Rectangle: Rounded Corners 14">
            <a:extLst>
              <a:ext uri="{FF2B5EF4-FFF2-40B4-BE49-F238E27FC236}">
                <a16:creationId xmlns:a16="http://schemas.microsoft.com/office/drawing/2014/main" id="{97304ED6-CD97-0423-8CBB-F2BBCE520F46}"/>
              </a:ext>
            </a:extLst>
          </p:cNvPr>
          <p:cNvSpPr/>
          <p:nvPr/>
        </p:nvSpPr>
        <p:spPr>
          <a:xfrm>
            <a:off x="995822" y="2396822"/>
            <a:ext cx="2160000" cy="28800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7030A0"/>
                </a:solidFill>
                <a:latin typeface="Times New Roman" panose="02020603050405020304" pitchFamily="18" charset="0"/>
                <a:cs typeface="Times New Roman" panose="02020603050405020304" pitchFamily="18" charset="0"/>
              </a:rPr>
              <a:t>DIODE D3 Voltage and Current </a:t>
            </a:r>
            <a:endParaRPr lang="en-IN" sz="2800" b="1" dirty="0">
              <a:solidFill>
                <a:srgbClr val="7030A0"/>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D0407304-1F95-939E-B95A-3C8FB83DE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2140" y="1978429"/>
            <a:ext cx="7507780" cy="4555376"/>
          </a:xfrm>
          <a:prstGeom prst="rect">
            <a:avLst/>
          </a:prstGeom>
        </p:spPr>
      </p:pic>
    </p:spTree>
    <p:extLst>
      <p:ext uri="{BB962C8B-B14F-4D97-AF65-F5344CB8AC3E}">
        <p14:creationId xmlns:p14="http://schemas.microsoft.com/office/powerpoint/2010/main" val="2268637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8AC8C-285F-2370-AFA4-4E633B34E5E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77BDF31-C0E9-6FD5-5A0B-6267FC07483D}"/>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Simulation Result</a:t>
            </a:r>
          </a:p>
        </p:txBody>
      </p:sp>
      <p:sp>
        <p:nvSpPr>
          <p:cNvPr id="8" name="Slide Number Placeholder 7">
            <a:extLst>
              <a:ext uri="{FF2B5EF4-FFF2-40B4-BE49-F238E27FC236}">
                <a16:creationId xmlns:a16="http://schemas.microsoft.com/office/drawing/2014/main" id="{46CB5723-5EB5-9C1C-81B1-CD44A544A59A}"/>
              </a:ext>
            </a:extLst>
          </p:cNvPr>
          <p:cNvSpPr>
            <a:spLocks noGrp="1"/>
          </p:cNvSpPr>
          <p:nvPr>
            <p:ph type="sldNum" sz="quarter" idx="12"/>
          </p:nvPr>
        </p:nvSpPr>
        <p:spPr/>
        <p:txBody>
          <a:bodyPr/>
          <a:lstStyle/>
          <a:p>
            <a:fld id="{65164EED-B2E5-4BD1-8A8C-58045D49719F}" type="slidenum">
              <a:rPr lang="en-IN" smtClean="0"/>
              <a:t>23</a:t>
            </a:fld>
            <a:endParaRPr lang="en-IN"/>
          </a:p>
        </p:txBody>
      </p:sp>
      <p:sp>
        <p:nvSpPr>
          <p:cNvPr id="4" name="Rectangle: Rounded Corners 3">
            <a:extLst>
              <a:ext uri="{FF2B5EF4-FFF2-40B4-BE49-F238E27FC236}">
                <a16:creationId xmlns:a16="http://schemas.microsoft.com/office/drawing/2014/main" id="{B67D5A0C-585F-0784-B6F5-BB405355088E}"/>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4127F14A-D3DD-DBB2-07B4-4AA17A4682F2}"/>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CB3F86B7-0989-039A-4F75-7258354FFBA5}"/>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54E4FBB2-ED93-E247-5A04-65B7F74B12A0}"/>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77E51C31-4737-E16F-D97C-F74B803E7E85}"/>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58D1FA12-B0B5-8AF8-82D5-261FF16D6E7E}"/>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76617B57-2A39-11F5-6DF1-21217072D2A8}"/>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5" name="Rectangle: Rounded Corners 14">
            <a:extLst>
              <a:ext uri="{FF2B5EF4-FFF2-40B4-BE49-F238E27FC236}">
                <a16:creationId xmlns:a16="http://schemas.microsoft.com/office/drawing/2014/main" id="{40D59908-6A41-AD6B-8AA3-4DE1C33A5C45}"/>
              </a:ext>
            </a:extLst>
          </p:cNvPr>
          <p:cNvSpPr/>
          <p:nvPr/>
        </p:nvSpPr>
        <p:spPr>
          <a:xfrm>
            <a:off x="995822" y="2396822"/>
            <a:ext cx="2160000" cy="28800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7030A0"/>
                </a:solidFill>
                <a:latin typeface="Times New Roman" panose="02020603050405020304" pitchFamily="18" charset="0"/>
                <a:cs typeface="Times New Roman" panose="02020603050405020304" pitchFamily="18" charset="0"/>
              </a:rPr>
              <a:t>DIODE D4 Voltage and Current </a:t>
            </a:r>
            <a:endParaRPr lang="en-IN" sz="2800" b="1" dirty="0">
              <a:solidFill>
                <a:srgbClr val="7030A0"/>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ECB55622-28AF-0A69-D61F-83ED25294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2141" y="2004246"/>
            <a:ext cx="7590906" cy="4737375"/>
          </a:xfrm>
          <a:prstGeom prst="rect">
            <a:avLst/>
          </a:prstGeom>
        </p:spPr>
      </p:pic>
    </p:spTree>
    <p:extLst>
      <p:ext uri="{BB962C8B-B14F-4D97-AF65-F5344CB8AC3E}">
        <p14:creationId xmlns:p14="http://schemas.microsoft.com/office/powerpoint/2010/main" val="404363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9F481-25AB-9A7B-5D79-18D38D40E89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365FE2F-3191-D37A-D66C-830197C2AAD0}"/>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Simulation Result</a:t>
            </a:r>
          </a:p>
        </p:txBody>
      </p:sp>
      <p:sp>
        <p:nvSpPr>
          <p:cNvPr id="8" name="Slide Number Placeholder 7">
            <a:extLst>
              <a:ext uri="{FF2B5EF4-FFF2-40B4-BE49-F238E27FC236}">
                <a16:creationId xmlns:a16="http://schemas.microsoft.com/office/drawing/2014/main" id="{303E5CDE-5509-2A3B-37A2-178D554CDE00}"/>
              </a:ext>
            </a:extLst>
          </p:cNvPr>
          <p:cNvSpPr>
            <a:spLocks noGrp="1"/>
          </p:cNvSpPr>
          <p:nvPr>
            <p:ph type="sldNum" sz="quarter" idx="12"/>
          </p:nvPr>
        </p:nvSpPr>
        <p:spPr/>
        <p:txBody>
          <a:bodyPr/>
          <a:lstStyle/>
          <a:p>
            <a:fld id="{65164EED-B2E5-4BD1-8A8C-58045D49719F}" type="slidenum">
              <a:rPr lang="en-IN" smtClean="0"/>
              <a:t>24</a:t>
            </a:fld>
            <a:endParaRPr lang="en-IN"/>
          </a:p>
        </p:txBody>
      </p:sp>
      <p:sp>
        <p:nvSpPr>
          <p:cNvPr id="4" name="Rectangle: Rounded Corners 3">
            <a:extLst>
              <a:ext uri="{FF2B5EF4-FFF2-40B4-BE49-F238E27FC236}">
                <a16:creationId xmlns:a16="http://schemas.microsoft.com/office/drawing/2014/main" id="{DF85609F-440C-7801-069A-A0671D644C6E}"/>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679E570B-1203-CC39-08F1-7CA062B6AC3E}"/>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C59E1CF6-F147-553A-FA3C-3D7098EAA0B8}"/>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5E8E120A-0028-7043-A80D-7FA6BF1585F2}"/>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CB327010-ABF1-8331-194E-F459EB763E50}"/>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E9B1C1C5-2B18-9099-9B06-EDA31713D1F8}"/>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B045FB5A-34F8-2129-E7F4-7819B7D5A6A4}"/>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5" name="Rectangle: Rounded Corners 14">
            <a:extLst>
              <a:ext uri="{FF2B5EF4-FFF2-40B4-BE49-F238E27FC236}">
                <a16:creationId xmlns:a16="http://schemas.microsoft.com/office/drawing/2014/main" id="{FC5BEBAF-7938-CC24-A0E2-61DB631DD769}"/>
              </a:ext>
            </a:extLst>
          </p:cNvPr>
          <p:cNvSpPr/>
          <p:nvPr/>
        </p:nvSpPr>
        <p:spPr>
          <a:xfrm>
            <a:off x="996836" y="2401978"/>
            <a:ext cx="2160000" cy="28800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7030A0"/>
                </a:solidFill>
                <a:latin typeface="Times New Roman" panose="02020603050405020304" pitchFamily="18" charset="0"/>
                <a:cs typeface="Times New Roman" panose="02020603050405020304" pitchFamily="18" charset="0"/>
              </a:rPr>
              <a:t>Capacitor C1 Voltage and Current </a:t>
            </a:r>
            <a:endParaRPr lang="en-IN" sz="2800" b="1" dirty="0">
              <a:solidFill>
                <a:srgbClr val="7030A0"/>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6E32A16A-0975-023C-5662-215064596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4279" y="2037499"/>
            <a:ext cx="7175269" cy="4737375"/>
          </a:xfrm>
          <a:prstGeom prst="rect">
            <a:avLst/>
          </a:prstGeom>
        </p:spPr>
      </p:pic>
    </p:spTree>
    <p:extLst>
      <p:ext uri="{BB962C8B-B14F-4D97-AF65-F5344CB8AC3E}">
        <p14:creationId xmlns:p14="http://schemas.microsoft.com/office/powerpoint/2010/main" val="4027313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A4B8B-3E4F-D10B-B095-8BC6EDEC2180}"/>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EAAE085-4178-4CCA-9653-D28C0E1F258B}"/>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Simulation Result</a:t>
            </a:r>
          </a:p>
        </p:txBody>
      </p:sp>
      <p:sp>
        <p:nvSpPr>
          <p:cNvPr id="8" name="Slide Number Placeholder 7">
            <a:extLst>
              <a:ext uri="{FF2B5EF4-FFF2-40B4-BE49-F238E27FC236}">
                <a16:creationId xmlns:a16="http://schemas.microsoft.com/office/drawing/2014/main" id="{5CEE1B0D-483B-F25B-A51D-0625FEEADE5C}"/>
              </a:ext>
            </a:extLst>
          </p:cNvPr>
          <p:cNvSpPr>
            <a:spLocks noGrp="1"/>
          </p:cNvSpPr>
          <p:nvPr>
            <p:ph type="sldNum" sz="quarter" idx="12"/>
          </p:nvPr>
        </p:nvSpPr>
        <p:spPr/>
        <p:txBody>
          <a:bodyPr/>
          <a:lstStyle/>
          <a:p>
            <a:fld id="{65164EED-B2E5-4BD1-8A8C-58045D49719F}" type="slidenum">
              <a:rPr lang="en-IN" smtClean="0"/>
              <a:t>25</a:t>
            </a:fld>
            <a:endParaRPr lang="en-IN"/>
          </a:p>
        </p:txBody>
      </p:sp>
      <p:sp>
        <p:nvSpPr>
          <p:cNvPr id="4" name="Rectangle: Rounded Corners 3">
            <a:extLst>
              <a:ext uri="{FF2B5EF4-FFF2-40B4-BE49-F238E27FC236}">
                <a16:creationId xmlns:a16="http://schemas.microsoft.com/office/drawing/2014/main" id="{002C1B62-AC10-2E04-CB1A-580A10607EAD}"/>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61396DF3-D5AF-1573-9B0A-78C10A5A7105}"/>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33D9DF93-275A-C56F-3555-77F65F20F5A8}"/>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70692B2E-E3C5-E5B2-E6E2-72F793E52D88}"/>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6ADBFD06-FFB0-0FE2-59A6-BF59F75D347C}"/>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AED938EE-5B32-01F0-2A00-BA702599CE10}"/>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CD2ADB25-1E33-AD1B-2F5B-597EC864CC05}"/>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5" name="Rectangle: Rounded Corners 14">
            <a:extLst>
              <a:ext uri="{FF2B5EF4-FFF2-40B4-BE49-F238E27FC236}">
                <a16:creationId xmlns:a16="http://schemas.microsoft.com/office/drawing/2014/main" id="{FFA14FB8-AB20-FDCA-997D-9957CE00DF1E}"/>
              </a:ext>
            </a:extLst>
          </p:cNvPr>
          <p:cNvSpPr/>
          <p:nvPr/>
        </p:nvSpPr>
        <p:spPr>
          <a:xfrm>
            <a:off x="546942" y="2529824"/>
            <a:ext cx="2160000" cy="28800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7030A0"/>
                </a:solidFill>
                <a:latin typeface="Times New Roman" panose="02020603050405020304" pitchFamily="18" charset="0"/>
                <a:cs typeface="Times New Roman" panose="02020603050405020304" pitchFamily="18" charset="0"/>
              </a:rPr>
              <a:t>OUTPUT Voltage and Current </a:t>
            </a:r>
            <a:endParaRPr lang="en-IN" sz="3200" b="1" dirty="0">
              <a:solidFill>
                <a:srgbClr val="7030A0"/>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2E0A07E0-654B-17F5-634A-6C9B4ADD3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8919" y="1995054"/>
            <a:ext cx="7667625" cy="4722553"/>
          </a:xfrm>
          <a:prstGeom prst="rect">
            <a:avLst/>
          </a:prstGeom>
        </p:spPr>
      </p:pic>
    </p:spTree>
    <p:extLst>
      <p:ext uri="{BB962C8B-B14F-4D97-AF65-F5344CB8AC3E}">
        <p14:creationId xmlns:p14="http://schemas.microsoft.com/office/powerpoint/2010/main" val="1235580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13AA5-B7AA-721C-D819-BB4644CAD28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D725D8E-32B1-14DE-1E7E-653A957CE260}"/>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Hardware Setup</a:t>
            </a:r>
          </a:p>
        </p:txBody>
      </p:sp>
      <p:sp>
        <p:nvSpPr>
          <p:cNvPr id="8" name="Slide Number Placeholder 7">
            <a:extLst>
              <a:ext uri="{FF2B5EF4-FFF2-40B4-BE49-F238E27FC236}">
                <a16:creationId xmlns:a16="http://schemas.microsoft.com/office/drawing/2014/main" id="{80F015BE-BA72-DCF9-CCCA-993FA6412710}"/>
              </a:ext>
            </a:extLst>
          </p:cNvPr>
          <p:cNvSpPr>
            <a:spLocks noGrp="1"/>
          </p:cNvSpPr>
          <p:nvPr>
            <p:ph type="sldNum" sz="quarter" idx="12"/>
          </p:nvPr>
        </p:nvSpPr>
        <p:spPr/>
        <p:txBody>
          <a:bodyPr/>
          <a:lstStyle/>
          <a:p>
            <a:fld id="{65164EED-B2E5-4BD1-8A8C-58045D49719F}" type="slidenum">
              <a:rPr lang="en-IN" smtClean="0"/>
              <a:t>26</a:t>
            </a:fld>
            <a:endParaRPr lang="en-IN"/>
          </a:p>
        </p:txBody>
      </p:sp>
      <p:sp>
        <p:nvSpPr>
          <p:cNvPr id="4" name="Rectangle: Rounded Corners 3">
            <a:extLst>
              <a:ext uri="{FF2B5EF4-FFF2-40B4-BE49-F238E27FC236}">
                <a16:creationId xmlns:a16="http://schemas.microsoft.com/office/drawing/2014/main" id="{BF313A6F-B3CF-FD9D-0161-C2AD42CF1710}"/>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9A43E25E-AD29-42BB-AE83-7C61E7413E66}"/>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30A64A67-BA7F-9D6E-850E-352018165FB6}"/>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B34A210B-21BD-285F-131D-011A9C3E0472}"/>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FB56EDBE-5363-C703-EA96-283E74E0E200}"/>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69778AC3-39EA-738B-589B-4DFE3761A98B}"/>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0B33E4C4-6F39-B363-CC9B-637652A9F03F}"/>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pic>
        <p:nvPicPr>
          <p:cNvPr id="3" name="Picture 2">
            <a:extLst>
              <a:ext uri="{FF2B5EF4-FFF2-40B4-BE49-F238E27FC236}">
                <a16:creationId xmlns:a16="http://schemas.microsoft.com/office/drawing/2014/main" id="{ACD72AEB-9EB6-2F7D-2D04-ADF33806C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950" y="1955852"/>
            <a:ext cx="9727494" cy="4407771"/>
          </a:xfrm>
          <a:prstGeom prst="rect">
            <a:avLst/>
          </a:prstGeom>
        </p:spPr>
      </p:pic>
    </p:spTree>
    <p:extLst>
      <p:ext uri="{BB962C8B-B14F-4D97-AF65-F5344CB8AC3E}">
        <p14:creationId xmlns:p14="http://schemas.microsoft.com/office/powerpoint/2010/main" val="2388146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14670-10D7-C648-B39A-BD91C8EC880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28E1E29-D93F-416B-C42F-E5915AAC0F4B}"/>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Hardware Results</a:t>
            </a:r>
          </a:p>
        </p:txBody>
      </p:sp>
      <p:sp>
        <p:nvSpPr>
          <p:cNvPr id="8" name="Slide Number Placeholder 7">
            <a:extLst>
              <a:ext uri="{FF2B5EF4-FFF2-40B4-BE49-F238E27FC236}">
                <a16:creationId xmlns:a16="http://schemas.microsoft.com/office/drawing/2014/main" id="{072D44DB-8A8A-CE38-5336-5706EEC4A69D}"/>
              </a:ext>
            </a:extLst>
          </p:cNvPr>
          <p:cNvSpPr>
            <a:spLocks noGrp="1"/>
          </p:cNvSpPr>
          <p:nvPr>
            <p:ph type="sldNum" sz="quarter" idx="12"/>
          </p:nvPr>
        </p:nvSpPr>
        <p:spPr/>
        <p:txBody>
          <a:bodyPr/>
          <a:lstStyle/>
          <a:p>
            <a:fld id="{65164EED-B2E5-4BD1-8A8C-58045D49719F}" type="slidenum">
              <a:rPr lang="en-IN" smtClean="0"/>
              <a:t>27</a:t>
            </a:fld>
            <a:endParaRPr lang="en-IN"/>
          </a:p>
        </p:txBody>
      </p:sp>
      <p:sp>
        <p:nvSpPr>
          <p:cNvPr id="4" name="Rectangle: Rounded Corners 3">
            <a:extLst>
              <a:ext uri="{FF2B5EF4-FFF2-40B4-BE49-F238E27FC236}">
                <a16:creationId xmlns:a16="http://schemas.microsoft.com/office/drawing/2014/main" id="{76E83A5C-E991-BFC5-0451-81971AE4EBB2}"/>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D35406E1-225A-CA5D-2A4C-0B2D45DEEA7C}"/>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440ADB96-252C-5646-34D0-DE0ED224C8B0}"/>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62F13D10-F0A9-A0C5-F002-EA92CEF0E8D4}"/>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EE4C023D-0888-0151-AD46-DBB06CEA8FCA}"/>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2FE6FBA5-9940-500E-0D4B-0A6A3893CD74}"/>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10B6B58D-BD97-B36F-E1EB-85651CE2758E}"/>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pic>
        <p:nvPicPr>
          <p:cNvPr id="7" name="Picture 6">
            <a:extLst>
              <a:ext uri="{FF2B5EF4-FFF2-40B4-BE49-F238E27FC236}">
                <a16:creationId xmlns:a16="http://schemas.microsoft.com/office/drawing/2014/main" id="{C9A7EE73-A3A5-E6BF-E2FD-7C476CEC16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6000" y="1931992"/>
            <a:ext cx="8280000" cy="4606920"/>
          </a:xfrm>
          <a:prstGeom prst="rect">
            <a:avLst/>
          </a:prstGeom>
        </p:spPr>
      </p:pic>
    </p:spTree>
    <p:extLst>
      <p:ext uri="{BB962C8B-B14F-4D97-AF65-F5344CB8AC3E}">
        <p14:creationId xmlns:p14="http://schemas.microsoft.com/office/powerpoint/2010/main" val="428589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81BE3-E4F9-20D1-891B-FFAC2CCA361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69AB06C-FBBD-ADB6-9978-48E76C9891D8}"/>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Hardware Results</a:t>
            </a:r>
          </a:p>
        </p:txBody>
      </p:sp>
      <p:sp>
        <p:nvSpPr>
          <p:cNvPr id="8" name="Slide Number Placeholder 7">
            <a:extLst>
              <a:ext uri="{FF2B5EF4-FFF2-40B4-BE49-F238E27FC236}">
                <a16:creationId xmlns:a16="http://schemas.microsoft.com/office/drawing/2014/main" id="{C159DF65-3B46-1D6D-3D3E-C2162DD6191D}"/>
              </a:ext>
            </a:extLst>
          </p:cNvPr>
          <p:cNvSpPr>
            <a:spLocks noGrp="1"/>
          </p:cNvSpPr>
          <p:nvPr>
            <p:ph type="sldNum" sz="quarter" idx="12"/>
          </p:nvPr>
        </p:nvSpPr>
        <p:spPr/>
        <p:txBody>
          <a:bodyPr/>
          <a:lstStyle/>
          <a:p>
            <a:fld id="{65164EED-B2E5-4BD1-8A8C-58045D49719F}" type="slidenum">
              <a:rPr lang="en-IN" smtClean="0"/>
              <a:t>28</a:t>
            </a:fld>
            <a:endParaRPr lang="en-IN"/>
          </a:p>
        </p:txBody>
      </p:sp>
      <p:sp>
        <p:nvSpPr>
          <p:cNvPr id="4" name="Rectangle: Rounded Corners 3">
            <a:extLst>
              <a:ext uri="{FF2B5EF4-FFF2-40B4-BE49-F238E27FC236}">
                <a16:creationId xmlns:a16="http://schemas.microsoft.com/office/drawing/2014/main" id="{9B673F30-7773-B993-868D-45B8F624307E}"/>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6436DDA9-8564-B05E-B459-8D67C8FFAA51}"/>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9E9FB0FA-B1B1-0C49-EFC3-1E16B096E56E}"/>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A98B8334-0FF3-6CAB-0729-45D4338AB1FA}"/>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B6C64D52-146E-4AD7-F103-389B4845FA5F}"/>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3BB50F88-B536-E3A6-A6E9-1F67BB27740F}"/>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1F258166-8E14-1DC2-8E2E-EEEFE00977D1}"/>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pic>
        <p:nvPicPr>
          <p:cNvPr id="7" name="Picture 6">
            <a:extLst>
              <a:ext uri="{FF2B5EF4-FFF2-40B4-BE49-F238E27FC236}">
                <a16:creationId xmlns:a16="http://schemas.microsoft.com/office/drawing/2014/main" id="{A9798782-62A8-1A7A-1F49-FF879DFACF3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956000" y="1937124"/>
            <a:ext cx="8280000" cy="4608000"/>
          </a:xfrm>
          <a:prstGeom prst="rect">
            <a:avLst/>
          </a:prstGeom>
        </p:spPr>
      </p:pic>
    </p:spTree>
    <p:extLst>
      <p:ext uri="{BB962C8B-B14F-4D97-AF65-F5344CB8AC3E}">
        <p14:creationId xmlns:p14="http://schemas.microsoft.com/office/powerpoint/2010/main" val="3725251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32128F-C6CB-2AE7-781A-B7CD05EC0558}"/>
              </a:ext>
            </a:extLst>
          </p:cNvPr>
          <p:cNvSpPr/>
          <p:nvPr/>
        </p:nvSpPr>
        <p:spPr>
          <a:xfrm>
            <a:off x="599091" y="1273967"/>
            <a:ext cx="10618076"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1"/>
                </a:solidFill>
                <a:latin typeface="Times New Roman" panose="02020603050405020304" pitchFamily="18" charset="0"/>
                <a:cs typeface="Times New Roman" panose="02020603050405020304" pitchFamily="18" charset="0"/>
              </a:rPr>
              <a:t>Application</a:t>
            </a:r>
            <a:endParaRPr lang="en-IN" sz="2800" b="1" dirty="0">
              <a:solidFill>
                <a:schemeClr val="accent1"/>
              </a:solidFill>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DA0F633D-8AC8-2153-8350-985E21C6565E}"/>
              </a:ext>
            </a:extLst>
          </p:cNvPr>
          <p:cNvSpPr/>
          <p:nvPr/>
        </p:nvSpPr>
        <p:spPr>
          <a:xfrm>
            <a:off x="418353" y="2557191"/>
            <a:ext cx="11355293" cy="1743618"/>
          </a:xfrm>
          <a:prstGeom prst="roundRect">
            <a:avLst/>
          </a:prstGeom>
          <a:solidFill>
            <a:srgbClr val="F3FD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tx1"/>
                </a:solidFill>
                <a:latin typeface="Times New Roman" panose="02020603050405020304" pitchFamily="18" charset="0"/>
                <a:cs typeface="Times New Roman" panose="02020603050405020304" pitchFamily="18" charset="0"/>
              </a:rPr>
              <a:t>PV based system application</a:t>
            </a:r>
          </a:p>
          <a:p>
            <a:pPr>
              <a:spcAft>
                <a:spcPts val="600"/>
              </a:spcAft>
            </a:pPr>
            <a:r>
              <a:rPr lang="en-IN" sz="2000" dirty="0">
                <a:solidFill>
                  <a:schemeClr val="tx1"/>
                </a:solidFill>
                <a:latin typeface="Times New Roman" panose="02020603050405020304" pitchFamily="18" charset="0"/>
                <a:ea typeface="Aptos" panose="020B0004020202020204" pitchFamily="34" charset="0"/>
                <a:cs typeface="Times New Roman" panose="02020603050405020304" pitchFamily="18" charset="0"/>
              </a:rPr>
              <a:t>E</a:t>
            </a:r>
            <a:r>
              <a:rPr lang="en-IN" sz="20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lectric vehicle power systems</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B88DA47C-F44D-56C6-A998-E93A5196F4BC}"/>
              </a:ext>
            </a:extLst>
          </p:cNvPr>
          <p:cNvSpPr>
            <a:spLocks noGrp="1"/>
          </p:cNvSpPr>
          <p:nvPr>
            <p:ph type="sldNum" sz="quarter" idx="12"/>
          </p:nvPr>
        </p:nvSpPr>
        <p:spPr/>
        <p:txBody>
          <a:bodyPr/>
          <a:lstStyle/>
          <a:p>
            <a:fld id="{65164EED-B2E5-4BD1-8A8C-58045D49719F}" type="slidenum">
              <a:rPr lang="en-IN" smtClean="0"/>
              <a:t>29</a:t>
            </a:fld>
            <a:endParaRPr lang="en-IN"/>
          </a:p>
        </p:txBody>
      </p:sp>
      <p:sp>
        <p:nvSpPr>
          <p:cNvPr id="3" name="Rectangle: Rounded Corners 2">
            <a:extLst>
              <a:ext uri="{FF2B5EF4-FFF2-40B4-BE49-F238E27FC236}">
                <a16:creationId xmlns:a16="http://schemas.microsoft.com/office/drawing/2014/main" id="{7FF17D44-F225-9AE9-E4FF-F62AE6631AC9}"/>
              </a:ext>
            </a:extLst>
          </p:cNvPr>
          <p:cNvSpPr/>
          <p:nvPr/>
        </p:nvSpPr>
        <p:spPr>
          <a:xfrm>
            <a:off x="6987736" y="15208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8E2DE5AE-4370-B7D0-86FA-37A2A4D8E98F}"/>
              </a:ext>
            </a:extLst>
          </p:cNvPr>
          <p:cNvSpPr/>
          <p:nvPr/>
        </p:nvSpPr>
        <p:spPr>
          <a:xfrm>
            <a:off x="8734877" y="15208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4E099773-5ED5-CEA5-10A4-A3120258E257}"/>
              </a:ext>
            </a:extLst>
          </p:cNvPr>
          <p:cNvSpPr/>
          <p:nvPr/>
        </p:nvSpPr>
        <p:spPr>
          <a:xfrm>
            <a:off x="10454773" y="152094"/>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7" name="Rectangle: Rounded Corners 6">
            <a:extLst>
              <a:ext uri="{FF2B5EF4-FFF2-40B4-BE49-F238E27FC236}">
                <a16:creationId xmlns:a16="http://schemas.microsoft.com/office/drawing/2014/main" id="{7B54CEB5-156E-FAE9-B80F-A732CB861A70}"/>
              </a:ext>
            </a:extLst>
          </p:cNvPr>
          <p:cNvSpPr/>
          <p:nvPr/>
        </p:nvSpPr>
        <p:spPr>
          <a:xfrm>
            <a:off x="260100" y="152098"/>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0275AA3E-92D2-F243-AA96-A4213CB48187}"/>
              </a:ext>
            </a:extLst>
          </p:cNvPr>
          <p:cNvSpPr/>
          <p:nvPr/>
        </p:nvSpPr>
        <p:spPr>
          <a:xfrm>
            <a:off x="1934280" y="152087"/>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BBCAC0E7-80C2-17A8-31CD-BE0F661AAAB5}"/>
              </a:ext>
            </a:extLst>
          </p:cNvPr>
          <p:cNvSpPr/>
          <p:nvPr/>
        </p:nvSpPr>
        <p:spPr>
          <a:xfrm>
            <a:off x="3599684" y="155966"/>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3AA72157-894E-394B-729A-82D9E8BC3CA5}"/>
              </a:ext>
            </a:extLst>
          </p:cNvPr>
          <p:cNvSpPr/>
          <p:nvPr/>
        </p:nvSpPr>
        <p:spPr>
          <a:xfrm>
            <a:off x="5305956" y="15208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Tree>
    <p:extLst>
      <p:ext uri="{BB962C8B-B14F-4D97-AF65-F5344CB8AC3E}">
        <p14:creationId xmlns:p14="http://schemas.microsoft.com/office/powerpoint/2010/main" val="792844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32128F-C6CB-2AE7-781A-B7CD05EC0558}"/>
              </a:ext>
            </a:extLst>
          </p:cNvPr>
          <p:cNvSpPr/>
          <p:nvPr/>
        </p:nvSpPr>
        <p:spPr>
          <a:xfrm>
            <a:off x="248558" y="118836"/>
            <a:ext cx="1444716"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FF0000"/>
                </a:solidFill>
                <a:latin typeface="+mj-lt"/>
              </a:rPr>
              <a:t>Motivation</a:t>
            </a:r>
          </a:p>
        </p:txBody>
      </p:sp>
      <p:sp>
        <p:nvSpPr>
          <p:cNvPr id="3" name="Rectangle: Rounded Corners 2">
            <a:extLst>
              <a:ext uri="{FF2B5EF4-FFF2-40B4-BE49-F238E27FC236}">
                <a16:creationId xmlns:a16="http://schemas.microsoft.com/office/drawing/2014/main" id="{7F850292-1FE2-7394-01CB-54777F78B9F3}"/>
              </a:ext>
            </a:extLst>
          </p:cNvPr>
          <p:cNvSpPr/>
          <p:nvPr/>
        </p:nvSpPr>
        <p:spPr>
          <a:xfrm>
            <a:off x="418353" y="926355"/>
            <a:ext cx="11355293" cy="782702"/>
          </a:xfrm>
          <a:prstGeom prst="roundRect">
            <a:avLst/>
          </a:prstGeom>
          <a:solidFill>
            <a:srgbClr val="EDF1F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800" b="1" dirty="0">
                <a:solidFill>
                  <a:srgbClr val="0070C0"/>
                </a:solidFill>
                <a:latin typeface="Times New Roman" panose="02020603050405020304" pitchFamily="18" charset="0"/>
                <a:cs typeface="Times New Roman" panose="02020603050405020304" pitchFamily="18" charset="0"/>
              </a:rPr>
              <a:t>Problems with conventional converters:</a:t>
            </a:r>
          </a:p>
        </p:txBody>
      </p:sp>
      <p:sp>
        <p:nvSpPr>
          <p:cNvPr id="4" name="Rectangle: Rounded Corners 3">
            <a:extLst>
              <a:ext uri="{FF2B5EF4-FFF2-40B4-BE49-F238E27FC236}">
                <a16:creationId xmlns:a16="http://schemas.microsoft.com/office/drawing/2014/main" id="{DA0F633D-8AC8-2153-8350-985E21C6565E}"/>
              </a:ext>
            </a:extLst>
          </p:cNvPr>
          <p:cNvSpPr/>
          <p:nvPr/>
        </p:nvSpPr>
        <p:spPr>
          <a:xfrm>
            <a:off x="418353" y="1846519"/>
            <a:ext cx="11355293" cy="4390996"/>
          </a:xfrm>
          <a:prstGeom prst="roundRect">
            <a:avLst/>
          </a:prstGeom>
          <a:solidFill>
            <a:srgbClr val="F3FD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Times New Roman" panose="02020603050405020304" pitchFamily="18" charset="0"/>
                <a:cs typeface="Times New Roman" panose="02020603050405020304" pitchFamily="18" charset="0"/>
              </a:rPr>
              <a:t>Galvanic isolation: </a:t>
            </a:r>
            <a:r>
              <a:rPr lang="en-US" dirty="0">
                <a:solidFill>
                  <a:schemeClr val="tx1"/>
                </a:solidFill>
                <a:latin typeface="Times New Roman" panose="02020603050405020304" pitchFamily="18" charset="0"/>
                <a:cs typeface="Times New Roman" panose="02020603050405020304" pitchFamily="18" charset="0"/>
              </a:rPr>
              <a:t>They lack galvanic isolation, which may reduce safety and expose the load to potential risks.</a:t>
            </a:r>
          </a:p>
          <a:p>
            <a:r>
              <a:rPr lang="en-US" dirty="0"/>
              <a:t>.</a:t>
            </a:r>
            <a:endParaRPr lang="en-IN"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algn="just">
              <a:spcAft>
                <a:spcPts val="600"/>
              </a:spcAft>
            </a:pPr>
            <a:r>
              <a:rPr lang="en-IN"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Voltage gains: </a:t>
            </a:r>
            <a:r>
              <a:rPr lang="en-US" dirty="0">
                <a:solidFill>
                  <a:schemeClr val="tx1"/>
                </a:solidFill>
                <a:latin typeface="Times New Roman" panose="02020603050405020304" pitchFamily="18" charset="0"/>
                <a:cs typeface="Times New Roman" panose="02020603050405020304" pitchFamily="18" charset="0"/>
              </a:rPr>
              <a:t>Unable to achieve high voltage gains with a simplified topology, requiring complex designs for similar performance.</a:t>
            </a:r>
            <a:endParaRPr lang="en-IN" kern="100"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pPr algn="just">
              <a:spcAft>
                <a:spcPts val="600"/>
              </a:spcAft>
            </a:pPr>
            <a:endParaRPr lang="en-IN" b="1" kern="100"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pPr algn="just">
              <a:spcAft>
                <a:spcPts val="600"/>
              </a:spcAft>
            </a:pPr>
            <a:r>
              <a:rPr lang="en-IN" b="1" kern="100" dirty="0">
                <a:solidFill>
                  <a:schemeClr val="tx1"/>
                </a:solidFill>
                <a:latin typeface="Times New Roman" panose="02020603050405020304" pitchFamily="18" charset="0"/>
                <a:ea typeface="Aptos" panose="020B0004020202020204" pitchFamily="34" charset="0"/>
                <a:cs typeface="Times New Roman" panose="02020603050405020304" pitchFamily="18" charset="0"/>
              </a:rPr>
              <a:t>E</a:t>
            </a:r>
            <a:r>
              <a:rPr lang="en-IN" b="1"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fficiency: </a:t>
            </a:r>
            <a:r>
              <a:rPr lang="en-US" dirty="0">
                <a:solidFill>
                  <a:schemeClr val="tx1"/>
                </a:solidFill>
                <a:latin typeface="Times New Roman" panose="02020603050405020304" pitchFamily="18" charset="0"/>
                <a:cs typeface="Times New Roman" panose="02020603050405020304" pitchFamily="18" charset="0"/>
              </a:rPr>
              <a:t>Typically, less efficient, requiring higher duty cycles to achieve the same voltage gains.</a:t>
            </a:r>
            <a:endParaRPr lang="en-IN"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algn="just">
              <a:spcAft>
                <a:spcPts val="600"/>
              </a:spcAft>
            </a:pPr>
            <a:endParaRPr lang="en-IN" kern="100"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pPr algn="just">
              <a:spcAft>
                <a:spcPts val="600"/>
              </a:spcAft>
            </a:pPr>
            <a:r>
              <a:rPr lang="en-US" b="1" dirty="0">
                <a:solidFill>
                  <a:schemeClr val="tx1"/>
                </a:solidFill>
                <a:latin typeface="Times New Roman" panose="02020603050405020304" pitchFamily="18" charset="0"/>
                <a:cs typeface="Times New Roman" panose="02020603050405020304" pitchFamily="18" charset="0"/>
              </a:rPr>
              <a:t>Desired output voltage: </a:t>
            </a:r>
            <a:r>
              <a:rPr lang="en-US" dirty="0">
                <a:solidFill>
                  <a:schemeClr val="tx1"/>
                </a:solidFill>
                <a:latin typeface="Times New Roman" panose="02020603050405020304" pitchFamily="18" charset="0"/>
                <a:cs typeface="Times New Roman" panose="02020603050405020304" pitchFamily="18" charset="0"/>
              </a:rPr>
              <a:t>Not suitable for maintaining a desired output voltage in step-up or step-down DC-DC converter due to the absence of isolation (Transformer).</a:t>
            </a: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E0FC2217-D14E-DD76-4A1B-D7B1761CBEB6}"/>
              </a:ext>
            </a:extLst>
          </p:cNvPr>
          <p:cNvSpPr>
            <a:spLocks noGrp="1"/>
          </p:cNvSpPr>
          <p:nvPr>
            <p:ph type="sldNum" sz="quarter" idx="12"/>
          </p:nvPr>
        </p:nvSpPr>
        <p:spPr/>
        <p:txBody>
          <a:bodyPr/>
          <a:lstStyle/>
          <a:p>
            <a:fld id="{65164EED-B2E5-4BD1-8A8C-58045D49719F}" type="slidenum">
              <a:rPr lang="en-IN" smtClean="0"/>
              <a:t>3</a:t>
            </a:fld>
            <a:endParaRPr lang="en-IN"/>
          </a:p>
        </p:txBody>
      </p:sp>
      <p:sp>
        <p:nvSpPr>
          <p:cNvPr id="12" name="Rectangle: Rounded Corners 11">
            <a:extLst>
              <a:ext uri="{FF2B5EF4-FFF2-40B4-BE49-F238E27FC236}">
                <a16:creationId xmlns:a16="http://schemas.microsoft.com/office/drawing/2014/main" id="{715DBD7C-52E6-010C-521A-5D3A256C155A}"/>
              </a:ext>
            </a:extLst>
          </p:cNvPr>
          <p:cNvSpPr/>
          <p:nvPr/>
        </p:nvSpPr>
        <p:spPr>
          <a:xfrm>
            <a:off x="1922738" y="11882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3" name="Rectangle: Rounded Corners 12">
            <a:extLst>
              <a:ext uri="{FF2B5EF4-FFF2-40B4-BE49-F238E27FC236}">
                <a16:creationId xmlns:a16="http://schemas.microsoft.com/office/drawing/2014/main" id="{F77849D3-93E8-5F20-6EDD-48E582F95353}"/>
              </a:ext>
            </a:extLst>
          </p:cNvPr>
          <p:cNvSpPr/>
          <p:nvPr/>
        </p:nvSpPr>
        <p:spPr>
          <a:xfrm>
            <a:off x="3588142" y="12270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4" name="Rectangle: Rounded Corners 13">
            <a:extLst>
              <a:ext uri="{FF2B5EF4-FFF2-40B4-BE49-F238E27FC236}">
                <a16:creationId xmlns:a16="http://schemas.microsoft.com/office/drawing/2014/main" id="{93677025-E50C-B039-FFB3-BE590D82DB1C}"/>
              </a:ext>
            </a:extLst>
          </p:cNvPr>
          <p:cNvSpPr/>
          <p:nvPr/>
        </p:nvSpPr>
        <p:spPr>
          <a:xfrm>
            <a:off x="5294414" y="11882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5" name="Rectangle: Rounded Corners 14">
            <a:extLst>
              <a:ext uri="{FF2B5EF4-FFF2-40B4-BE49-F238E27FC236}">
                <a16:creationId xmlns:a16="http://schemas.microsoft.com/office/drawing/2014/main" id="{67157F6B-5D24-A89F-370E-20B909ACFD16}"/>
              </a:ext>
            </a:extLst>
          </p:cNvPr>
          <p:cNvSpPr/>
          <p:nvPr/>
        </p:nvSpPr>
        <p:spPr>
          <a:xfrm>
            <a:off x="7000687" y="11882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16" name="Rectangle: Rounded Corners 15">
            <a:extLst>
              <a:ext uri="{FF2B5EF4-FFF2-40B4-BE49-F238E27FC236}">
                <a16:creationId xmlns:a16="http://schemas.microsoft.com/office/drawing/2014/main" id="{3BC2D997-F6F3-3935-11C8-39E591DD1AEA}"/>
              </a:ext>
            </a:extLst>
          </p:cNvPr>
          <p:cNvSpPr/>
          <p:nvPr/>
        </p:nvSpPr>
        <p:spPr>
          <a:xfrm>
            <a:off x="8747828" y="11882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17" name="Rectangle: Rounded Corners 16">
            <a:extLst>
              <a:ext uri="{FF2B5EF4-FFF2-40B4-BE49-F238E27FC236}">
                <a16:creationId xmlns:a16="http://schemas.microsoft.com/office/drawing/2014/main" id="{3250AB99-83CA-D75E-0702-795862316A19}"/>
              </a:ext>
            </a:extLst>
          </p:cNvPr>
          <p:cNvSpPr/>
          <p:nvPr/>
        </p:nvSpPr>
        <p:spPr>
          <a:xfrm>
            <a:off x="10467724" y="11883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chemeClr val="accent2">
                    <a:lumMod val="50000"/>
                  </a:schemeClr>
                </a:solidFill>
              </a:rPr>
              <a:t>Analysis and Design</a:t>
            </a:r>
          </a:p>
          <a:p>
            <a:pPr algn="ctr"/>
            <a:endParaRPr lang="en-IN" sz="2000" b="1" dirty="0">
              <a:solidFill>
                <a:schemeClr val="accent2">
                  <a:lumMod val="50000"/>
                </a:schemeClr>
              </a:solidFill>
              <a:latin typeface="+mj-lt"/>
            </a:endParaRPr>
          </a:p>
        </p:txBody>
      </p:sp>
    </p:spTree>
    <p:extLst>
      <p:ext uri="{BB962C8B-B14F-4D97-AF65-F5344CB8AC3E}">
        <p14:creationId xmlns:p14="http://schemas.microsoft.com/office/powerpoint/2010/main" val="4231275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32128F-C6CB-2AE7-781A-B7CD05EC0558}"/>
              </a:ext>
            </a:extLst>
          </p:cNvPr>
          <p:cNvSpPr/>
          <p:nvPr/>
        </p:nvSpPr>
        <p:spPr>
          <a:xfrm>
            <a:off x="101600" y="83671"/>
            <a:ext cx="11964894" cy="705223"/>
          </a:xfrm>
          <a:prstGeom prst="roundRect">
            <a:avLst/>
          </a:prstGeom>
          <a:solidFill>
            <a:srgbClr val="F6EBA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2">
                    <a:lumMod val="50000"/>
                  </a:schemeClr>
                </a:solidFill>
                <a:latin typeface="Times New Roman" panose="02020603050405020304" pitchFamily="18" charset="0"/>
                <a:cs typeface="Times New Roman" panose="02020603050405020304" pitchFamily="18" charset="0"/>
              </a:rPr>
              <a:t>References</a:t>
            </a:r>
          </a:p>
        </p:txBody>
      </p:sp>
      <p:sp>
        <p:nvSpPr>
          <p:cNvPr id="8" name="Slide Number Placeholder 7">
            <a:extLst>
              <a:ext uri="{FF2B5EF4-FFF2-40B4-BE49-F238E27FC236}">
                <a16:creationId xmlns:a16="http://schemas.microsoft.com/office/drawing/2014/main" id="{AE860828-3731-7266-CFF6-8D6DA5D0EE9F}"/>
              </a:ext>
            </a:extLst>
          </p:cNvPr>
          <p:cNvSpPr>
            <a:spLocks noGrp="1"/>
          </p:cNvSpPr>
          <p:nvPr>
            <p:ph type="sldNum" sz="quarter" idx="12"/>
          </p:nvPr>
        </p:nvSpPr>
        <p:spPr/>
        <p:txBody>
          <a:bodyPr/>
          <a:lstStyle/>
          <a:p>
            <a:fld id="{65164EED-B2E5-4BD1-8A8C-58045D49719F}" type="slidenum">
              <a:rPr lang="en-IN" smtClean="0"/>
              <a:t>30</a:t>
            </a:fld>
            <a:endParaRPr lang="en-IN"/>
          </a:p>
        </p:txBody>
      </p:sp>
      <p:graphicFrame>
        <p:nvGraphicFramePr>
          <p:cNvPr id="4" name="Table 3">
            <a:extLst>
              <a:ext uri="{FF2B5EF4-FFF2-40B4-BE49-F238E27FC236}">
                <a16:creationId xmlns:a16="http://schemas.microsoft.com/office/drawing/2014/main" id="{148FAA94-D21E-656E-489A-A24D5C453D0B}"/>
              </a:ext>
            </a:extLst>
          </p:cNvPr>
          <p:cNvGraphicFramePr>
            <a:graphicFrameLocks noGrp="1"/>
          </p:cNvGraphicFramePr>
          <p:nvPr>
            <p:extLst>
              <p:ext uri="{D42A27DB-BD31-4B8C-83A1-F6EECF244321}">
                <p14:modId xmlns:p14="http://schemas.microsoft.com/office/powerpoint/2010/main" val="2257432981"/>
              </p:ext>
            </p:extLst>
          </p:nvPr>
        </p:nvGraphicFramePr>
        <p:xfrm>
          <a:off x="2032000" y="1026230"/>
          <a:ext cx="8128000" cy="5410200"/>
        </p:xfrm>
        <a:graphic>
          <a:graphicData uri="http://schemas.openxmlformats.org/drawingml/2006/table">
            <a:tbl>
              <a:tblPr firstRow="1" bandRow="1">
                <a:tableStyleId>{00A15C55-8517-42AA-B614-E9B94910E393}</a:tableStyleId>
              </a:tblPr>
              <a:tblGrid>
                <a:gridCol w="671007">
                  <a:extLst>
                    <a:ext uri="{9D8B030D-6E8A-4147-A177-3AD203B41FA5}">
                      <a16:colId xmlns:a16="http://schemas.microsoft.com/office/drawing/2014/main" val="2268402459"/>
                    </a:ext>
                  </a:extLst>
                </a:gridCol>
                <a:gridCol w="7456993">
                  <a:extLst>
                    <a:ext uri="{9D8B030D-6E8A-4147-A177-3AD203B41FA5}">
                      <a16:colId xmlns:a16="http://schemas.microsoft.com/office/drawing/2014/main" val="3009906350"/>
                    </a:ext>
                  </a:extLst>
                </a:gridCol>
              </a:tblGrid>
              <a:tr h="370840">
                <a:tc>
                  <a:txBody>
                    <a:bodyPr/>
                    <a:lstStyle/>
                    <a:p>
                      <a:r>
                        <a:rPr lang="en-IN" dirty="0" err="1"/>
                        <a:t>S.No</a:t>
                      </a:r>
                      <a:endParaRPr lang="en-IN" dirty="0"/>
                    </a:p>
                  </a:txBody>
                  <a:tcPr/>
                </a:tc>
                <a:tc>
                  <a:txBody>
                    <a:bodyPr/>
                    <a:lstStyle/>
                    <a:p>
                      <a:r>
                        <a:rPr lang="en-IN" dirty="0"/>
                        <a:t>References</a:t>
                      </a:r>
                    </a:p>
                  </a:txBody>
                  <a:tcPr/>
                </a:tc>
                <a:extLst>
                  <a:ext uri="{0D108BD9-81ED-4DB2-BD59-A6C34878D82A}">
                    <a16:rowId xmlns:a16="http://schemas.microsoft.com/office/drawing/2014/main" val="4241062142"/>
                  </a:ext>
                </a:extLst>
              </a:tr>
              <a:tr h="370840">
                <a:tc>
                  <a:txBody>
                    <a:bodyPr/>
                    <a:lstStyle/>
                    <a:p>
                      <a:r>
                        <a:rPr lang="en-IN"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Mohr, M., and F-W. Fuchs. "Voltage fed and current fed full bridge converter for the use in three phase grid connected fuel cell systems." </a:t>
                      </a:r>
                      <a:r>
                        <a:rPr lang="en-US" sz="1800" i="1" dirty="0">
                          <a:latin typeface="Times New Roman" panose="02020603050405020304" pitchFamily="18" charset="0"/>
                          <a:cs typeface="Times New Roman" panose="02020603050405020304" pitchFamily="18" charset="0"/>
                        </a:rPr>
                        <a:t>2006 CES/IEEE 5th international power electronics and motion control conference</a:t>
                      </a:r>
                      <a:r>
                        <a:rPr lang="en-US" sz="1800" dirty="0">
                          <a:latin typeface="Times New Roman" panose="02020603050405020304" pitchFamily="18" charset="0"/>
                          <a:cs typeface="Times New Roman" panose="02020603050405020304" pitchFamily="18" charset="0"/>
                        </a:rPr>
                        <a:t>. Vol. 1. IEEE, 2006.</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80533474"/>
                  </a:ext>
                </a:extLst>
              </a:tr>
              <a:tr h="370840">
                <a:tc>
                  <a:txBody>
                    <a:bodyPr/>
                    <a:lstStyle/>
                    <a:p>
                      <a:r>
                        <a:rPr lang="en-IN"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latin typeface="Times New Roman" panose="02020603050405020304" pitchFamily="18" charset="0"/>
                          <a:cs typeface="Times New Roman" panose="02020603050405020304" pitchFamily="18" charset="0"/>
                        </a:rPr>
                        <a:t>Averberg</a:t>
                      </a:r>
                      <a:r>
                        <a:rPr lang="en-US" sz="1800" dirty="0">
                          <a:latin typeface="Times New Roman" panose="02020603050405020304" pitchFamily="18" charset="0"/>
                          <a:cs typeface="Times New Roman" panose="02020603050405020304" pitchFamily="18" charset="0"/>
                        </a:rPr>
                        <a:t>, A., and A. Mertens. "Analysis of a voltage-fed full bridge dc-dc converter in fuel cell systems." </a:t>
                      </a:r>
                      <a:r>
                        <a:rPr lang="en-US" sz="1800" i="1" dirty="0">
                          <a:latin typeface="Times New Roman" panose="02020603050405020304" pitchFamily="18" charset="0"/>
                          <a:cs typeface="Times New Roman" panose="02020603050405020304" pitchFamily="18" charset="0"/>
                        </a:rPr>
                        <a:t>2007 IEEE Power Electronics Specialists Conference</a:t>
                      </a:r>
                      <a:r>
                        <a:rPr lang="en-US" sz="1800" dirty="0">
                          <a:latin typeface="Times New Roman" panose="02020603050405020304" pitchFamily="18" charset="0"/>
                          <a:cs typeface="Times New Roman" panose="02020603050405020304" pitchFamily="18" charset="0"/>
                        </a:rPr>
                        <a:t>. IEEE, 2007.</a:t>
                      </a:r>
                    </a:p>
                  </a:txBody>
                  <a:tcPr/>
                </a:tc>
                <a:extLst>
                  <a:ext uri="{0D108BD9-81ED-4DB2-BD59-A6C34878D82A}">
                    <a16:rowId xmlns:a16="http://schemas.microsoft.com/office/drawing/2014/main" val="1262361534"/>
                  </a:ext>
                </a:extLst>
              </a:tr>
              <a:tr h="370840">
                <a:tc>
                  <a:txBody>
                    <a:bodyPr/>
                    <a:lstStyle/>
                    <a:p>
                      <a:r>
                        <a:rPr lang="en-IN"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Texas Instruments. </a:t>
                      </a:r>
                      <a:r>
                        <a:rPr lang="en-US" i="1" dirty="0">
                          <a:latin typeface="Times New Roman" panose="02020603050405020304" pitchFamily="18" charset="0"/>
                          <a:cs typeface="Times New Roman" panose="02020603050405020304" pitchFamily="18" charset="0"/>
                        </a:rPr>
                        <a:t>Voltage Fed Full Bridge DC-DC and DC-AC Converter for High-Frequency Inverter Using C2000.</a:t>
                      </a:r>
                      <a:r>
                        <a:rPr lang="en-US" dirty="0">
                          <a:latin typeface="Times New Roman" panose="02020603050405020304" pitchFamily="18" charset="0"/>
                          <a:cs typeface="Times New Roman" panose="02020603050405020304" pitchFamily="18" charset="0"/>
                        </a:rPr>
                        <a:t> Texas Instruments, Apr. 2021, </a:t>
                      </a:r>
                      <a:r>
                        <a:rPr lang="en-US" dirty="0">
                          <a:latin typeface="Times New Roman" panose="02020603050405020304" pitchFamily="18" charset="0"/>
                          <a:cs typeface="Times New Roman" panose="02020603050405020304" pitchFamily="18" charset="0"/>
                          <a:hlinkClick r:id="rId2"/>
                        </a:rPr>
                        <a:t>www.ti.com/lit/an/sprabw0d/sprabw0d.pdf</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43328126"/>
                  </a:ext>
                </a:extLst>
              </a:tr>
              <a:tr h="370840">
                <a:tc>
                  <a:txBody>
                    <a:bodyPr/>
                    <a:lstStyle/>
                    <a:p>
                      <a:r>
                        <a:rPr lang="en-IN"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Bimal K Bose “Power Electronics and Motor Drives: Advances and Trends”</a:t>
                      </a:r>
                    </a:p>
                  </a:txBody>
                  <a:tcPr/>
                </a:tc>
                <a:extLst>
                  <a:ext uri="{0D108BD9-81ED-4DB2-BD59-A6C34878D82A}">
                    <a16:rowId xmlns:a16="http://schemas.microsoft.com/office/drawing/2014/main" val="1837842479"/>
                  </a:ext>
                </a:extLst>
              </a:tr>
              <a:tr h="370840">
                <a:tc>
                  <a:txBody>
                    <a:bodyPr/>
                    <a:lstStyle/>
                    <a:p>
                      <a:r>
                        <a:rPr lang="en-IN"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Hart, Daniel W, Power electronics, 2011, Tata McGraw-Hill Education</a:t>
                      </a:r>
                    </a:p>
                  </a:txBody>
                  <a:tcPr/>
                </a:tc>
                <a:extLst>
                  <a:ext uri="{0D108BD9-81ED-4DB2-BD59-A6C34878D82A}">
                    <a16:rowId xmlns:a16="http://schemas.microsoft.com/office/drawing/2014/main" val="2579689506"/>
                  </a:ext>
                </a:extLst>
              </a:tr>
              <a:tr h="370840">
                <a:tc>
                  <a:txBody>
                    <a:bodyPr/>
                    <a:lstStyle/>
                    <a:p>
                      <a:r>
                        <a:rPr lang="en-IN" dirty="0"/>
                        <a:t>6.</a:t>
                      </a:r>
                    </a:p>
                  </a:txBody>
                  <a:tcPr/>
                </a:tc>
                <a:tc>
                  <a:txBody>
                    <a:bodyPr/>
                    <a:lstStyle/>
                    <a:p>
                      <a:r>
                        <a:rPr lang="en-IN" dirty="0">
                          <a:latin typeface="Times New Roman" panose="02020603050405020304" pitchFamily="18" charset="0"/>
                          <a:cs typeface="Times New Roman" panose="02020603050405020304" pitchFamily="18" charset="0"/>
                        </a:rPr>
                        <a:t>Infineon Technologies AG. </a:t>
                      </a:r>
                      <a:r>
                        <a:rPr lang="en-IN" i="1" dirty="0">
                          <a:latin typeface="Times New Roman" panose="02020603050405020304" pitchFamily="18" charset="0"/>
                          <a:cs typeface="Times New Roman" panose="02020603050405020304" pitchFamily="18" charset="0"/>
                        </a:rPr>
                        <a:t>IDWD20G120C5 5th Generation </a:t>
                      </a:r>
                      <a:r>
                        <a:rPr lang="en-IN" i="1" dirty="0" err="1">
                          <a:latin typeface="Times New Roman" panose="02020603050405020304" pitchFamily="18" charset="0"/>
                          <a:cs typeface="Times New Roman" panose="02020603050405020304" pitchFamily="18" charset="0"/>
                        </a:rPr>
                        <a:t>CoolSiC</a:t>
                      </a:r>
                      <a:r>
                        <a:rPr lang="en-IN" i="1" dirty="0">
                          <a:latin typeface="Times New Roman" panose="02020603050405020304" pitchFamily="18" charset="0"/>
                          <a:cs typeface="Times New Roman" panose="02020603050405020304" pitchFamily="18" charset="0"/>
                        </a:rPr>
                        <a:t>™ 1200V Schottky Diode Datasheet</a:t>
                      </a:r>
                      <a:r>
                        <a:rPr lang="en-IN" dirty="0">
                          <a:latin typeface="Times New Roman" panose="02020603050405020304" pitchFamily="18" charset="0"/>
                          <a:cs typeface="Times New Roman" panose="02020603050405020304" pitchFamily="18" charset="0"/>
                        </a:rPr>
                        <a:t>, Version 2.1, 1 Mar. 2021. </a:t>
                      </a:r>
                      <a:r>
                        <a:rPr lang="en-IN" dirty="0">
                          <a:latin typeface="Times New Roman" panose="02020603050405020304" pitchFamily="18" charset="0"/>
                          <a:cs typeface="Times New Roman" panose="02020603050405020304" pitchFamily="18" charset="0"/>
                          <a:hlinkClick r:id="rId3"/>
                        </a:rPr>
                        <a:t>www.infineon.com</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80427929"/>
                  </a:ext>
                </a:extLst>
              </a:tr>
              <a:tr h="370840">
                <a:tc>
                  <a:txBody>
                    <a:bodyPr/>
                    <a:lstStyle/>
                    <a:p>
                      <a:r>
                        <a:rPr lang="en-IN" dirty="0"/>
                        <a:t>7.</a:t>
                      </a:r>
                    </a:p>
                  </a:txBody>
                  <a:tcPr/>
                </a:tc>
                <a:tc>
                  <a:txBody>
                    <a:bodyPr/>
                    <a:lstStyle/>
                    <a:p>
                      <a:r>
                        <a:rPr lang="en-IN" dirty="0">
                          <a:latin typeface="Times New Roman" panose="02020603050405020304" pitchFamily="18" charset="0"/>
                          <a:cs typeface="Times New Roman" panose="02020603050405020304" pitchFamily="18" charset="0"/>
                        </a:rPr>
                        <a:t>Infineon Technologies AG. </a:t>
                      </a:r>
                      <a:r>
                        <a:rPr lang="en-IN" i="1" dirty="0">
                          <a:latin typeface="Times New Roman" panose="02020603050405020304" pitchFamily="18" charset="0"/>
                          <a:cs typeface="Times New Roman" panose="02020603050405020304" pitchFamily="18" charset="0"/>
                        </a:rPr>
                        <a:t>IMW120R045M1 </a:t>
                      </a:r>
                      <a:r>
                        <a:rPr lang="en-IN" i="1" dirty="0" err="1">
                          <a:latin typeface="Times New Roman" panose="02020603050405020304" pitchFamily="18" charset="0"/>
                          <a:cs typeface="Times New Roman" panose="02020603050405020304" pitchFamily="18" charset="0"/>
                        </a:rPr>
                        <a:t>CoolSiC</a:t>
                      </a:r>
                      <a:r>
                        <a:rPr lang="en-IN" i="1" dirty="0">
                          <a:latin typeface="Times New Roman" panose="02020603050405020304" pitchFamily="18" charset="0"/>
                          <a:cs typeface="Times New Roman" panose="02020603050405020304" pitchFamily="18" charset="0"/>
                        </a:rPr>
                        <a:t>™ 1200V </a:t>
                      </a:r>
                      <a:r>
                        <a:rPr lang="en-IN" i="1" dirty="0" err="1">
                          <a:latin typeface="Times New Roman" panose="02020603050405020304" pitchFamily="18" charset="0"/>
                          <a:cs typeface="Times New Roman" panose="02020603050405020304" pitchFamily="18" charset="0"/>
                        </a:rPr>
                        <a:t>SiC</a:t>
                      </a:r>
                      <a:r>
                        <a:rPr lang="en-IN" i="1" dirty="0">
                          <a:latin typeface="Times New Roman" panose="02020603050405020304" pitchFamily="18" charset="0"/>
                          <a:cs typeface="Times New Roman" panose="02020603050405020304" pitchFamily="18" charset="0"/>
                        </a:rPr>
                        <a:t> Trench MOSFET Datasheet</a:t>
                      </a:r>
                      <a:r>
                        <a:rPr lang="en-IN" dirty="0">
                          <a:latin typeface="Times New Roman" panose="02020603050405020304" pitchFamily="18" charset="0"/>
                          <a:cs typeface="Times New Roman" panose="02020603050405020304" pitchFamily="18" charset="0"/>
                        </a:rPr>
                        <a:t>, Version 2.6, 11 Dec. 2020. </a:t>
                      </a:r>
                      <a:r>
                        <a:rPr lang="en-IN" dirty="0">
                          <a:latin typeface="Times New Roman" panose="02020603050405020304" pitchFamily="18" charset="0"/>
                          <a:cs typeface="Times New Roman" panose="02020603050405020304" pitchFamily="18" charset="0"/>
                          <a:hlinkClick r:id="rId3"/>
                        </a:rPr>
                        <a:t>www.infineon.com</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754058"/>
                  </a:ext>
                </a:extLst>
              </a:tr>
            </a:tbl>
          </a:graphicData>
        </a:graphic>
      </p:graphicFrame>
    </p:spTree>
    <p:extLst>
      <p:ext uri="{BB962C8B-B14F-4D97-AF65-F5344CB8AC3E}">
        <p14:creationId xmlns:p14="http://schemas.microsoft.com/office/powerpoint/2010/main" val="152469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F91BB-39FB-A1A5-83B6-20BC6D2AA02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2BFCE66-EF02-41B0-31A6-4F0550EEF4BA}"/>
              </a:ext>
            </a:extLst>
          </p:cNvPr>
          <p:cNvSpPr/>
          <p:nvPr/>
        </p:nvSpPr>
        <p:spPr>
          <a:xfrm>
            <a:off x="101600" y="83671"/>
            <a:ext cx="11964894" cy="705223"/>
          </a:xfrm>
          <a:prstGeom prst="roundRect">
            <a:avLst/>
          </a:prstGeom>
          <a:solidFill>
            <a:srgbClr val="F6EBA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2">
                    <a:lumMod val="50000"/>
                  </a:schemeClr>
                </a:solidFill>
                <a:latin typeface="Times New Roman" panose="02020603050405020304" pitchFamily="18" charset="0"/>
                <a:cs typeface="Times New Roman" panose="02020603050405020304" pitchFamily="18" charset="0"/>
              </a:rPr>
              <a:t>Time Line</a:t>
            </a:r>
          </a:p>
        </p:txBody>
      </p:sp>
      <p:sp>
        <p:nvSpPr>
          <p:cNvPr id="8" name="Slide Number Placeholder 7">
            <a:extLst>
              <a:ext uri="{FF2B5EF4-FFF2-40B4-BE49-F238E27FC236}">
                <a16:creationId xmlns:a16="http://schemas.microsoft.com/office/drawing/2014/main" id="{882F134D-EC09-956E-9E76-0562BBBBEB87}"/>
              </a:ext>
            </a:extLst>
          </p:cNvPr>
          <p:cNvSpPr>
            <a:spLocks noGrp="1"/>
          </p:cNvSpPr>
          <p:nvPr>
            <p:ph type="sldNum" sz="quarter" idx="12"/>
          </p:nvPr>
        </p:nvSpPr>
        <p:spPr/>
        <p:txBody>
          <a:bodyPr/>
          <a:lstStyle/>
          <a:p>
            <a:fld id="{65164EED-B2E5-4BD1-8A8C-58045D49719F}" type="slidenum">
              <a:rPr lang="en-IN" smtClean="0"/>
              <a:t>31</a:t>
            </a:fld>
            <a:endParaRPr lang="en-IN"/>
          </a:p>
        </p:txBody>
      </p:sp>
      <p:graphicFrame>
        <p:nvGraphicFramePr>
          <p:cNvPr id="5" name="Table 4">
            <a:extLst>
              <a:ext uri="{FF2B5EF4-FFF2-40B4-BE49-F238E27FC236}">
                <a16:creationId xmlns:a16="http://schemas.microsoft.com/office/drawing/2014/main" id="{318757BC-B294-A2E8-12FC-DBB69CBFF87D}"/>
              </a:ext>
            </a:extLst>
          </p:cNvPr>
          <p:cNvGraphicFramePr>
            <a:graphicFrameLocks noGrp="1"/>
          </p:cNvGraphicFramePr>
          <p:nvPr/>
        </p:nvGraphicFramePr>
        <p:xfrm>
          <a:off x="1886654" y="1015550"/>
          <a:ext cx="8570756" cy="5340801"/>
        </p:xfrm>
        <a:graphic>
          <a:graphicData uri="http://schemas.openxmlformats.org/drawingml/2006/table">
            <a:tbl>
              <a:tblPr firstRow="1" bandRow="1">
                <a:tableStyleId>{5C22544A-7EE6-4342-B048-85BDC9FD1C3A}</a:tableStyleId>
              </a:tblPr>
              <a:tblGrid>
                <a:gridCol w="1408052">
                  <a:extLst>
                    <a:ext uri="{9D8B030D-6E8A-4147-A177-3AD203B41FA5}">
                      <a16:colId xmlns:a16="http://schemas.microsoft.com/office/drawing/2014/main" val="20000"/>
                    </a:ext>
                  </a:extLst>
                </a:gridCol>
                <a:gridCol w="1469272">
                  <a:extLst>
                    <a:ext uri="{9D8B030D-6E8A-4147-A177-3AD203B41FA5}">
                      <a16:colId xmlns:a16="http://schemas.microsoft.com/office/drawing/2014/main" val="20001"/>
                    </a:ext>
                  </a:extLst>
                </a:gridCol>
                <a:gridCol w="1591712">
                  <a:extLst>
                    <a:ext uri="{9D8B030D-6E8A-4147-A177-3AD203B41FA5}">
                      <a16:colId xmlns:a16="http://schemas.microsoft.com/office/drawing/2014/main" val="20002"/>
                    </a:ext>
                  </a:extLst>
                </a:gridCol>
                <a:gridCol w="1408052">
                  <a:extLst>
                    <a:ext uri="{9D8B030D-6E8A-4147-A177-3AD203B41FA5}">
                      <a16:colId xmlns:a16="http://schemas.microsoft.com/office/drawing/2014/main" val="20003"/>
                    </a:ext>
                  </a:extLst>
                </a:gridCol>
                <a:gridCol w="1346834">
                  <a:extLst>
                    <a:ext uri="{9D8B030D-6E8A-4147-A177-3AD203B41FA5}">
                      <a16:colId xmlns:a16="http://schemas.microsoft.com/office/drawing/2014/main" val="20004"/>
                    </a:ext>
                  </a:extLst>
                </a:gridCol>
                <a:gridCol w="1346834">
                  <a:extLst>
                    <a:ext uri="{9D8B030D-6E8A-4147-A177-3AD203B41FA5}">
                      <a16:colId xmlns:a16="http://schemas.microsoft.com/office/drawing/2014/main" val="20005"/>
                    </a:ext>
                  </a:extLst>
                </a:gridCol>
              </a:tblGrid>
              <a:tr h="619923">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Steps</a:t>
                      </a:r>
                      <a:endParaRPr lang="en-IN" sz="16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January</a:t>
                      </a: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February</a:t>
                      </a: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March</a:t>
                      </a: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April</a:t>
                      </a: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May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0"/>
                  </a:ext>
                </a:extLst>
              </a:tr>
              <a:tr h="786813">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1</a:t>
                      </a:r>
                      <a:endParaRPr lang="en-IN" sz="16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b="1" dirty="0">
                          <a:solidFill>
                            <a:schemeClr val="tx1"/>
                          </a:solidFill>
                          <a:latin typeface="Times New Roman" panose="02020603050405020304" pitchFamily="18" charset="0"/>
                          <a:cs typeface="Times New Roman" panose="02020603050405020304" pitchFamily="18" charset="0"/>
                        </a:rPr>
                        <a:t>Topic Selection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86813">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2</a:t>
                      </a:r>
                      <a:endParaRPr lang="en-IN" sz="16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IN" sz="1600" b="1" dirty="0">
                          <a:solidFill>
                            <a:schemeClr val="tx1"/>
                          </a:solidFill>
                          <a:latin typeface="Times New Roman" panose="02020603050405020304" pitchFamily="18" charset="0"/>
                          <a:cs typeface="Times New Roman" panose="02020603050405020304" pitchFamily="18" charset="0"/>
                        </a:rPr>
                        <a:t>Review</a:t>
                      </a:r>
                      <a:r>
                        <a:rPr lang="en-IN" sz="1600" b="1" baseline="0" dirty="0">
                          <a:solidFill>
                            <a:schemeClr val="tx1"/>
                          </a:solidFill>
                          <a:latin typeface="Times New Roman" panose="02020603050405020304" pitchFamily="18" charset="0"/>
                          <a:cs typeface="Times New Roman" panose="02020603050405020304" pitchFamily="18" charset="0"/>
                        </a:rPr>
                        <a:t> of Literature</a:t>
                      </a:r>
                      <a:endParaRPr lang="en-IN" sz="16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hMerge="1">
                  <a:txBody>
                    <a:bodyPr/>
                    <a:lstStyle/>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86813">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3</a:t>
                      </a:r>
                      <a:endParaRPr lang="en-IN" sz="16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IN" sz="1600" b="1" dirty="0">
                          <a:solidFill>
                            <a:schemeClr val="tx1"/>
                          </a:solidFill>
                          <a:latin typeface="Times New Roman" panose="02020603050405020304" pitchFamily="18" charset="0"/>
                          <a:cs typeface="Times New Roman" panose="02020603050405020304" pitchFamily="18" charset="0"/>
                        </a:rPr>
                        <a:t>Simulation</a:t>
                      </a:r>
                    </a:p>
                    <a:p>
                      <a:pPr algn="ctr"/>
                      <a:r>
                        <a:rPr lang="en-IN" sz="1600" b="1" dirty="0">
                          <a:solidFill>
                            <a:schemeClr val="tx1"/>
                          </a:solidFill>
                          <a:latin typeface="Times New Roman" panose="02020603050405020304" pitchFamily="18" charset="0"/>
                          <a:cs typeface="Times New Roman" panose="02020603050405020304" pitchFamily="18" charset="0"/>
                        </a:rPr>
                        <a:t>(PLECS/MATLAB)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hMerge="1">
                  <a:txBody>
                    <a:bodyPr/>
                    <a:lstStyle/>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86813">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4</a:t>
                      </a:r>
                      <a:endParaRPr lang="en-IN" sz="16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b="1" dirty="0">
                          <a:solidFill>
                            <a:schemeClr val="tx1"/>
                          </a:solidFill>
                          <a:latin typeface="Times New Roman" panose="02020603050405020304" pitchFamily="18" charset="0"/>
                          <a:cs typeface="Times New Roman" panose="02020603050405020304" pitchFamily="18" charset="0"/>
                        </a:rPr>
                        <a:t>Hardware implementation and results, debugging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hMerge="1">
                  <a:txBody>
                    <a:bodyPr/>
                    <a:lstStyle/>
                    <a:p>
                      <a:endParaRP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786813">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5</a:t>
                      </a:r>
                      <a:endParaRPr lang="en-IN" sz="16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IN" sz="1600" b="1" dirty="0">
                          <a:solidFill>
                            <a:schemeClr val="tx1"/>
                          </a:solidFill>
                          <a:latin typeface="Times New Roman" panose="02020603050405020304" pitchFamily="18" charset="0"/>
                          <a:cs typeface="Times New Roman" panose="02020603050405020304" pitchFamily="18" charset="0"/>
                        </a:rPr>
                        <a:t>Documentation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hMerge="1">
                  <a:txBody>
                    <a:bodyPr/>
                    <a:lstStyle/>
                    <a:p>
                      <a:pPr algn="ctr"/>
                      <a:endParaRPr lang="en-IN" sz="24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786813">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6</a:t>
                      </a:r>
                      <a:endParaRPr lang="en-IN" sz="16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IN" sz="1600" b="1" dirty="0">
                          <a:solidFill>
                            <a:schemeClr val="tx1"/>
                          </a:solidFill>
                          <a:latin typeface="Times New Roman" panose="02020603050405020304" pitchFamily="18" charset="0"/>
                          <a:cs typeface="Times New Roman" panose="02020603050405020304" pitchFamily="18" charset="0"/>
                        </a:rPr>
                        <a:t>Final</a:t>
                      </a:r>
                      <a:r>
                        <a:rPr lang="en-IN" sz="1600" b="1" baseline="0" dirty="0">
                          <a:solidFill>
                            <a:schemeClr val="tx1"/>
                          </a:solidFill>
                          <a:latin typeface="Times New Roman" panose="02020603050405020304" pitchFamily="18" charset="0"/>
                          <a:cs typeface="Times New Roman" panose="02020603050405020304" pitchFamily="18" charset="0"/>
                        </a:rPr>
                        <a:t> Report</a:t>
                      </a:r>
                      <a:endParaRPr lang="en-IN" sz="16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algn="ctr"/>
                      <a:endParaRPr lang="en-IN" sz="24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01332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
            <a:extLst>
              <a:ext uri="{FF2B5EF4-FFF2-40B4-BE49-F238E27FC236}">
                <a16:creationId xmlns:a16="http://schemas.microsoft.com/office/drawing/2014/main" id="{D1ED374C-F0F6-513D-CBFD-C24483D52896}"/>
              </a:ext>
            </a:extLst>
          </p:cNvPr>
          <p:cNvSpPr/>
          <p:nvPr/>
        </p:nvSpPr>
        <p:spPr>
          <a:xfrm>
            <a:off x="3171838" y="2844334"/>
            <a:ext cx="5648820" cy="1295400"/>
          </a:xfrm>
          <a:prstGeom prst="roundRect">
            <a:avLst/>
          </a:prstGeom>
          <a:solidFill>
            <a:schemeClr val="accent6">
              <a:lumMod val="60000"/>
              <a:lumOff val="4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chemeClr val="tx2">
                    <a:lumMod val="75000"/>
                  </a:schemeClr>
                </a:solidFill>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2340083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32128F-C6CB-2AE7-781A-B7CD05EC0558}"/>
              </a:ext>
            </a:extLst>
          </p:cNvPr>
          <p:cNvSpPr/>
          <p:nvPr/>
        </p:nvSpPr>
        <p:spPr>
          <a:xfrm>
            <a:off x="113552" y="1139960"/>
            <a:ext cx="11964894"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Need for the Proposed Converter</a:t>
            </a:r>
          </a:p>
        </p:txBody>
      </p:sp>
      <p:sp>
        <p:nvSpPr>
          <p:cNvPr id="10" name="Slide Number Placeholder 9">
            <a:extLst>
              <a:ext uri="{FF2B5EF4-FFF2-40B4-BE49-F238E27FC236}">
                <a16:creationId xmlns:a16="http://schemas.microsoft.com/office/drawing/2014/main" id="{57446CF2-2464-2029-D9EA-BAC1C891BD76}"/>
              </a:ext>
            </a:extLst>
          </p:cNvPr>
          <p:cNvSpPr>
            <a:spLocks noGrp="1"/>
          </p:cNvSpPr>
          <p:nvPr>
            <p:ph type="sldNum" sz="quarter" idx="12"/>
          </p:nvPr>
        </p:nvSpPr>
        <p:spPr/>
        <p:txBody>
          <a:bodyPr/>
          <a:lstStyle/>
          <a:p>
            <a:fld id="{65164EED-B2E5-4BD1-8A8C-58045D49719F}" type="slidenum">
              <a:rPr lang="en-IN" smtClean="0"/>
              <a:t>4</a:t>
            </a:fld>
            <a:endParaRPr lang="en-IN" dirty="0"/>
          </a:p>
        </p:txBody>
      </p:sp>
      <p:sp>
        <p:nvSpPr>
          <p:cNvPr id="4" name="Rectangle: Rounded Corners 3">
            <a:extLst>
              <a:ext uri="{FF2B5EF4-FFF2-40B4-BE49-F238E27FC236}">
                <a16:creationId xmlns:a16="http://schemas.microsoft.com/office/drawing/2014/main" id="{EF4F90DB-42F1-9F54-5372-B1F8584ECD13}"/>
              </a:ext>
            </a:extLst>
          </p:cNvPr>
          <p:cNvSpPr/>
          <p:nvPr/>
        </p:nvSpPr>
        <p:spPr>
          <a:xfrm>
            <a:off x="418353" y="1965354"/>
            <a:ext cx="11355293" cy="4390996"/>
          </a:xfrm>
          <a:prstGeom prst="roundRect">
            <a:avLst/>
          </a:prstGeom>
          <a:solidFill>
            <a:srgbClr val="F3FD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Times New Roman" panose="02020603050405020304" pitchFamily="18" charset="0"/>
                <a:cs typeface="Times New Roman" panose="02020603050405020304" pitchFamily="18" charset="0"/>
              </a:rPr>
              <a:t>Galvanic isolation: </a:t>
            </a:r>
            <a:r>
              <a:rPr lang="en-US" dirty="0">
                <a:solidFill>
                  <a:schemeClr val="tx1"/>
                </a:solidFill>
                <a:latin typeface="Times New Roman" panose="02020603050405020304" pitchFamily="18" charset="0"/>
                <a:cs typeface="Times New Roman" panose="02020603050405020304" pitchFamily="18" charset="0"/>
              </a:rPr>
              <a:t>In some designs, they offer </a:t>
            </a:r>
            <a:r>
              <a:rPr lang="en-US" b="1" dirty="0">
                <a:solidFill>
                  <a:schemeClr val="tx1"/>
                </a:solidFill>
                <a:latin typeface="Times New Roman" panose="02020603050405020304" pitchFamily="18" charset="0"/>
                <a:cs typeface="Times New Roman" panose="02020603050405020304" pitchFamily="18" charset="0"/>
              </a:rPr>
              <a:t>galvanic isolation</a:t>
            </a:r>
            <a:r>
              <a:rPr lang="en-US" dirty="0">
                <a:solidFill>
                  <a:schemeClr val="tx1"/>
                </a:solidFill>
                <a:latin typeface="Times New Roman" panose="02020603050405020304" pitchFamily="18" charset="0"/>
                <a:cs typeface="Times New Roman" panose="02020603050405020304" pitchFamily="18" charset="0"/>
              </a:rPr>
              <a:t> (with a transformer), improving safety and protecting the load.</a:t>
            </a:r>
          </a:p>
          <a:p>
            <a:endParaRPr lang="en-IN"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algn="just">
              <a:spcAft>
                <a:spcPts val="600"/>
              </a:spcAft>
            </a:pPr>
            <a:r>
              <a:rPr lang="en-IN"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Voltage gains: </a:t>
            </a:r>
            <a:r>
              <a:rPr lang="en-IN"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a:t>
            </a:r>
            <a:r>
              <a:rPr lang="en-US" sz="1800" dirty="0">
                <a:solidFill>
                  <a:schemeClr val="tx1"/>
                </a:solidFill>
              </a:rPr>
              <a:t>chieving a </a:t>
            </a:r>
            <a:r>
              <a:rPr lang="en-US" sz="1800" b="1" dirty="0">
                <a:solidFill>
                  <a:schemeClr val="tx1"/>
                </a:solidFill>
              </a:rPr>
              <a:t>high gain </a:t>
            </a:r>
            <a:r>
              <a:rPr lang="en-US" sz="1800" dirty="0">
                <a:solidFill>
                  <a:schemeClr val="tx1"/>
                </a:solidFill>
              </a:rPr>
              <a:t>of 5× (80 V to 400 V) with a simplified topology.</a:t>
            </a:r>
            <a:endParaRPr lang="en-IN" kern="100"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pPr algn="just">
              <a:spcAft>
                <a:spcPts val="600"/>
              </a:spcAft>
            </a:pPr>
            <a:endParaRPr lang="en-IN" b="1" kern="100"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pPr algn="just">
              <a:spcAft>
                <a:spcPts val="600"/>
              </a:spcAft>
            </a:pPr>
            <a:r>
              <a:rPr lang="en-IN" b="1" kern="100" dirty="0">
                <a:solidFill>
                  <a:schemeClr val="tx1"/>
                </a:solidFill>
                <a:latin typeface="Times New Roman" panose="02020603050405020304" pitchFamily="18" charset="0"/>
                <a:ea typeface="Aptos" panose="020B0004020202020204" pitchFamily="34" charset="0"/>
                <a:cs typeface="Times New Roman" panose="02020603050405020304" pitchFamily="18" charset="0"/>
              </a:rPr>
              <a:t>E</a:t>
            </a:r>
            <a:r>
              <a:rPr lang="en-IN" b="1"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fficiency: </a:t>
            </a:r>
            <a:r>
              <a:rPr lang="en-IN"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Typically more efficient, as it achieves high voltage gains at lower duty cycles. </a:t>
            </a:r>
          </a:p>
          <a:p>
            <a:pPr algn="just">
              <a:spcAft>
                <a:spcPts val="600"/>
              </a:spcAft>
            </a:pPr>
            <a:endParaRPr lang="en-IN" kern="100"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pPr algn="just">
              <a:spcAft>
                <a:spcPts val="600"/>
              </a:spcAft>
            </a:pPr>
            <a:r>
              <a:rPr lang="en-US" b="1" dirty="0">
                <a:solidFill>
                  <a:schemeClr val="tx1"/>
                </a:solidFill>
                <a:latin typeface="Times New Roman" panose="02020603050405020304" pitchFamily="18" charset="0"/>
                <a:cs typeface="Times New Roman" panose="02020603050405020304" pitchFamily="18" charset="0"/>
              </a:rPr>
              <a:t>Desired output voltage: </a:t>
            </a:r>
            <a:r>
              <a:rPr lang="en-US" dirty="0">
                <a:solidFill>
                  <a:schemeClr val="tx1"/>
                </a:solidFill>
                <a:latin typeface="Times New Roman" panose="02020603050405020304" pitchFamily="18" charset="0"/>
                <a:cs typeface="Times New Roman" panose="02020603050405020304" pitchFamily="18" charset="0"/>
              </a:rPr>
              <a:t>Used in DC-DC converters (step-up or step-down) to maintain a </a:t>
            </a:r>
            <a:r>
              <a:rPr lang="en-US" b="1" dirty="0">
                <a:solidFill>
                  <a:schemeClr val="tx1"/>
                </a:solidFill>
                <a:latin typeface="Times New Roman" panose="02020603050405020304" pitchFamily="18" charset="0"/>
                <a:cs typeface="Times New Roman" panose="02020603050405020304" pitchFamily="18" charset="0"/>
              </a:rPr>
              <a:t>desired output voltage</a:t>
            </a:r>
            <a:r>
              <a:rPr lang="en-US" dirty="0">
                <a:solidFill>
                  <a:schemeClr val="tx1"/>
                </a:solidFill>
                <a:latin typeface="Times New Roman" panose="02020603050405020304" pitchFamily="18" charset="0"/>
                <a:cs typeface="Times New Roman" panose="02020603050405020304" pitchFamily="18" charset="0"/>
              </a:rPr>
              <a:t>.</a:t>
            </a:r>
            <a:endParaRPr lang="en-IN"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973AFEE8-5F30-AD09-CB90-63B3563E0189}"/>
              </a:ext>
            </a:extLst>
          </p:cNvPr>
          <p:cNvSpPr/>
          <p:nvPr/>
        </p:nvSpPr>
        <p:spPr>
          <a:xfrm>
            <a:off x="7010590" y="18571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14" name="Rectangle: Rounded Corners 13">
            <a:extLst>
              <a:ext uri="{FF2B5EF4-FFF2-40B4-BE49-F238E27FC236}">
                <a16:creationId xmlns:a16="http://schemas.microsoft.com/office/drawing/2014/main" id="{732C9964-F4B7-4676-B16A-FD84FCD00B5E}"/>
              </a:ext>
            </a:extLst>
          </p:cNvPr>
          <p:cNvSpPr/>
          <p:nvPr/>
        </p:nvSpPr>
        <p:spPr>
          <a:xfrm>
            <a:off x="8692370" y="18571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15" name="Rectangle: Rounded Corners 14">
            <a:extLst>
              <a:ext uri="{FF2B5EF4-FFF2-40B4-BE49-F238E27FC236}">
                <a16:creationId xmlns:a16="http://schemas.microsoft.com/office/drawing/2014/main" id="{5283B27C-CF16-6D75-9E27-BBCB52EBC249}"/>
              </a:ext>
            </a:extLst>
          </p:cNvPr>
          <p:cNvSpPr/>
          <p:nvPr/>
        </p:nvSpPr>
        <p:spPr>
          <a:xfrm>
            <a:off x="10412266" y="18572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chemeClr val="accent2">
                    <a:lumMod val="50000"/>
                  </a:schemeClr>
                </a:solidFill>
              </a:rPr>
              <a:t>Analysis and Design</a:t>
            </a:r>
          </a:p>
          <a:p>
            <a:pPr algn="ctr"/>
            <a:endParaRPr lang="en-IN" sz="2000" b="1" dirty="0">
              <a:solidFill>
                <a:schemeClr val="accent2">
                  <a:lumMod val="50000"/>
                </a:schemeClr>
              </a:solidFill>
              <a:latin typeface="+mj-lt"/>
            </a:endParaRPr>
          </a:p>
        </p:txBody>
      </p:sp>
      <p:sp>
        <p:nvSpPr>
          <p:cNvPr id="19" name="Rectangle: Rounded Corners 18">
            <a:extLst>
              <a:ext uri="{FF2B5EF4-FFF2-40B4-BE49-F238E27FC236}">
                <a16:creationId xmlns:a16="http://schemas.microsoft.com/office/drawing/2014/main" id="{D41A6C58-6AF5-8C94-A07E-C5680B748BAE}"/>
              </a:ext>
            </a:extLst>
          </p:cNvPr>
          <p:cNvSpPr/>
          <p:nvPr/>
        </p:nvSpPr>
        <p:spPr>
          <a:xfrm>
            <a:off x="5309752" y="18571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20" name="Rectangle: Rounded Corners 19">
            <a:extLst>
              <a:ext uri="{FF2B5EF4-FFF2-40B4-BE49-F238E27FC236}">
                <a16:creationId xmlns:a16="http://schemas.microsoft.com/office/drawing/2014/main" id="{86457E26-A6B9-F683-216D-C38C6DB6827C}"/>
              </a:ext>
            </a:extLst>
          </p:cNvPr>
          <p:cNvSpPr/>
          <p:nvPr/>
        </p:nvSpPr>
        <p:spPr>
          <a:xfrm>
            <a:off x="270413" y="185726"/>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21" name="Rectangle: Rounded Corners 20">
            <a:extLst>
              <a:ext uri="{FF2B5EF4-FFF2-40B4-BE49-F238E27FC236}">
                <a16:creationId xmlns:a16="http://schemas.microsoft.com/office/drawing/2014/main" id="{2EC058F0-A847-7759-E681-17185DC62E7B}"/>
              </a:ext>
            </a:extLst>
          </p:cNvPr>
          <p:cNvSpPr/>
          <p:nvPr/>
        </p:nvSpPr>
        <p:spPr>
          <a:xfrm>
            <a:off x="1944593" y="185715"/>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rgbClr val="FF0000"/>
                </a:solidFill>
              </a:rPr>
              <a:t>Need for Project</a:t>
            </a:r>
          </a:p>
        </p:txBody>
      </p:sp>
      <p:sp>
        <p:nvSpPr>
          <p:cNvPr id="22" name="Rectangle: Rounded Corners 21">
            <a:extLst>
              <a:ext uri="{FF2B5EF4-FFF2-40B4-BE49-F238E27FC236}">
                <a16:creationId xmlns:a16="http://schemas.microsoft.com/office/drawing/2014/main" id="{AD3985E9-DA02-C89D-4A47-D587465BCEA8}"/>
              </a:ext>
            </a:extLst>
          </p:cNvPr>
          <p:cNvSpPr/>
          <p:nvPr/>
        </p:nvSpPr>
        <p:spPr>
          <a:xfrm>
            <a:off x="3609997" y="18959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Tree>
    <p:extLst>
      <p:ext uri="{BB962C8B-B14F-4D97-AF65-F5344CB8AC3E}">
        <p14:creationId xmlns:p14="http://schemas.microsoft.com/office/powerpoint/2010/main" val="1082645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32128F-C6CB-2AE7-781A-B7CD05EC0558}"/>
              </a:ext>
            </a:extLst>
          </p:cNvPr>
          <p:cNvSpPr/>
          <p:nvPr/>
        </p:nvSpPr>
        <p:spPr>
          <a:xfrm>
            <a:off x="413921" y="1110776"/>
            <a:ext cx="11116235"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Literature Review</a:t>
            </a:r>
          </a:p>
        </p:txBody>
      </p:sp>
      <p:graphicFrame>
        <p:nvGraphicFramePr>
          <p:cNvPr id="3" name="Table 2">
            <a:extLst>
              <a:ext uri="{FF2B5EF4-FFF2-40B4-BE49-F238E27FC236}">
                <a16:creationId xmlns:a16="http://schemas.microsoft.com/office/drawing/2014/main" id="{AF07B444-FF17-C7D0-A765-D89126A9E5A5}"/>
              </a:ext>
            </a:extLst>
          </p:cNvPr>
          <p:cNvGraphicFramePr>
            <a:graphicFrameLocks noGrp="1"/>
          </p:cNvGraphicFramePr>
          <p:nvPr>
            <p:extLst>
              <p:ext uri="{D42A27DB-BD31-4B8C-83A1-F6EECF244321}">
                <p14:modId xmlns:p14="http://schemas.microsoft.com/office/powerpoint/2010/main" val="3135207697"/>
              </p:ext>
            </p:extLst>
          </p:nvPr>
        </p:nvGraphicFramePr>
        <p:xfrm>
          <a:off x="505361" y="2306621"/>
          <a:ext cx="10878919" cy="3442144"/>
        </p:xfrm>
        <a:graphic>
          <a:graphicData uri="http://schemas.openxmlformats.org/drawingml/2006/table">
            <a:tbl>
              <a:tblPr firstRow="1" bandRow="1">
                <a:tableStyleId>{5C22544A-7EE6-4342-B048-85BDC9FD1C3A}</a:tableStyleId>
              </a:tblPr>
              <a:tblGrid>
                <a:gridCol w="645460">
                  <a:extLst>
                    <a:ext uri="{9D8B030D-6E8A-4147-A177-3AD203B41FA5}">
                      <a16:colId xmlns:a16="http://schemas.microsoft.com/office/drawing/2014/main" val="1231270991"/>
                    </a:ext>
                  </a:extLst>
                </a:gridCol>
                <a:gridCol w="4125267">
                  <a:extLst>
                    <a:ext uri="{9D8B030D-6E8A-4147-A177-3AD203B41FA5}">
                      <a16:colId xmlns:a16="http://schemas.microsoft.com/office/drawing/2014/main" val="741956432"/>
                    </a:ext>
                  </a:extLst>
                </a:gridCol>
                <a:gridCol w="1700784">
                  <a:extLst>
                    <a:ext uri="{9D8B030D-6E8A-4147-A177-3AD203B41FA5}">
                      <a16:colId xmlns:a16="http://schemas.microsoft.com/office/drawing/2014/main" val="2497819467"/>
                    </a:ext>
                  </a:extLst>
                </a:gridCol>
                <a:gridCol w="4407408">
                  <a:extLst>
                    <a:ext uri="{9D8B030D-6E8A-4147-A177-3AD203B41FA5}">
                      <a16:colId xmlns:a16="http://schemas.microsoft.com/office/drawing/2014/main" val="2777551738"/>
                    </a:ext>
                  </a:extLst>
                </a:gridCol>
              </a:tblGrid>
              <a:tr h="602375">
                <a:tc>
                  <a:txBody>
                    <a:bodyPr/>
                    <a:lstStyle/>
                    <a:p>
                      <a:pPr marL="0" marR="0" lvl="0" indent="0" algn="ctr" hangingPunct="0">
                        <a:lnSpc>
                          <a:spcPct val="100000"/>
                        </a:lnSpc>
                        <a:spcBef>
                          <a:spcPts val="0"/>
                        </a:spcBef>
                        <a:spcAft>
                          <a:spcPts val="0"/>
                        </a:spcAft>
                        <a:buNone/>
                        <a:tabLst/>
                      </a:pPr>
                      <a:r>
                        <a:rPr lang="en-IN" sz="2200" b="1" i="0" u="none" strike="noStrike" kern="1200" cap="none" dirty="0">
                          <a:ln>
                            <a:noFill/>
                          </a:ln>
                          <a:solidFill>
                            <a:srgbClr val="C00000"/>
                          </a:solidFill>
                          <a:latin typeface="+mn-lt"/>
                          <a:ea typeface="Microsoft YaHei" pitchFamily="2"/>
                          <a:cs typeface="Lucida Sans" pitchFamily="2"/>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hangingPunct="0">
                        <a:lnSpc>
                          <a:spcPct val="100000"/>
                        </a:lnSpc>
                        <a:spcBef>
                          <a:spcPts val="0"/>
                        </a:spcBef>
                        <a:spcAft>
                          <a:spcPts val="0"/>
                        </a:spcAft>
                        <a:buNone/>
                        <a:tabLst/>
                      </a:pPr>
                      <a:r>
                        <a:rPr lang="en-IN" sz="2200" b="1" i="0" u="none" strike="noStrike" kern="1200" cap="none" dirty="0">
                          <a:ln>
                            <a:noFill/>
                          </a:ln>
                          <a:solidFill>
                            <a:srgbClr val="C00000"/>
                          </a:solidFill>
                          <a:latin typeface="+mn-lt"/>
                          <a:ea typeface="Microsoft YaHei" pitchFamily="2"/>
                          <a:cs typeface="Lucida Sans" pitchFamily="2"/>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hangingPunct="0">
                        <a:lnSpc>
                          <a:spcPct val="100000"/>
                        </a:lnSpc>
                        <a:spcBef>
                          <a:spcPts val="0"/>
                        </a:spcBef>
                        <a:spcAft>
                          <a:spcPts val="0"/>
                        </a:spcAft>
                        <a:buNone/>
                        <a:tabLst/>
                      </a:pPr>
                      <a:r>
                        <a:rPr lang="en-IN" sz="2200" b="1" i="0" u="none" strike="noStrike" kern="1200" cap="none" dirty="0">
                          <a:ln>
                            <a:noFill/>
                          </a:ln>
                          <a:solidFill>
                            <a:srgbClr val="C00000"/>
                          </a:solidFill>
                          <a:latin typeface="+mn-lt"/>
                          <a:ea typeface="Microsoft YaHei" pitchFamily="2"/>
                          <a:cs typeface="Lucida Sans" pitchFamily="2"/>
                        </a:rPr>
                        <a:t>Topology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hangingPunct="0">
                        <a:lnSpc>
                          <a:spcPct val="100000"/>
                        </a:lnSpc>
                        <a:spcBef>
                          <a:spcPts val="0"/>
                        </a:spcBef>
                        <a:spcAft>
                          <a:spcPts val="0"/>
                        </a:spcAft>
                        <a:buNone/>
                        <a:tabLst/>
                      </a:pPr>
                      <a:r>
                        <a:rPr lang="en-IN" sz="2200" b="1" i="0" u="none" strike="noStrike" kern="1200" cap="none" dirty="0">
                          <a:ln>
                            <a:noFill/>
                          </a:ln>
                          <a:solidFill>
                            <a:srgbClr val="C00000"/>
                          </a:solidFill>
                          <a:latin typeface="+mn-lt"/>
                          <a:ea typeface="Microsoft YaHei" pitchFamily="2"/>
                          <a:cs typeface="Lucida Sans" pitchFamily="2"/>
                        </a:rPr>
                        <a:t>Observations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047749046"/>
                  </a:ext>
                </a:extLst>
              </a:tr>
              <a:tr h="2839769">
                <a:tc>
                  <a:txBody>
                    <a:bodyPr/>
                    <a:lstStyle/>
                    <a:p>
                      <a:pPr algn="ctr"/>
                      <a:r>
                        <a:rPr lang="en-IN" sz="1800" dirty="0">
                          <a:latin typeface="+mn-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just" hangingPunct="0">
                        <a:lnSpc>
                          <a:spcPct val="100000"/>
                        </a:lnSpc>
                        <a:spcBef>
                          <a:spcPts val="1191"/>
                        </a:spcBef>
                        <a:spcAft>
                          <a:spcPts val="992"/>
                        </a:spcAft>
                        <a:buNone/>
                        <a:tabLst/>
                        <a:defRPr sz="1200" kern="1200">
                          <a:latin typeface="Liberation Sans" pitchFamily="34"/>
                          <a:ea typeface="Microsoft YaHei" pitchFamily="2"/>
                          <a:cs typeface="Lucida Sans" pitchFamily="2"/>
                        </a:defRPr>
                      </a:pPr>
                      <a:r>
                        <a:rPr lang="en-IN" sz="1800" b="1" i="1" kern="1200" dirty="0">
                          <a:solidFill>
                            <a:schemeClr val="dk1"/>
                          </a:solidFill>
                          <a:effectLst/>
                          <a:latin typeface="Times New Roman" panose="02020603050405020304" pitchFamily="18" charset="0"/>
                          <a:ea typeface="+mn-ea"/>
                          <a:cs typeface="Times New Roman" panose="02020603050405020304" pitchFamily="18" charset="0"/>
                        </a:rPr>
                        <a:t>Voltage Fed Full Bridge DC-DC and DC-AC Converter for High-Frequency Inverter Using C2000</a:t>
                      </a:r>
                      <a:r>
                        <a:rPr lang="en-IN" sz="1800" kern="1200" dirty="0">
                          <a:solidFill>
                            <a:schemeClr val="dk1"/>
                          </a:solidFill>
                          <a:effectLst/>
                          <a:latin typeface="Times New Roman" panose="02020603050405020304" pitchFamily="18" charset="0"/>
                          <a:ea typeface="+mn-ea"/>
                          <a:cs typeface="Times New Roman" panose="02020603050405020304" pitchFamily="18" charset="0"/>
                        </a:rPr>
                        <a:t>. </a:t>
                      </a:r>
                    </a:p>
                    <a:p>
                      <a:pPr marL="0" marR="0" lvl="0" indent="0" algn="just" hangingPunct="0">
                        <a:lnSpc>
                          <a:spcPct val="100000"/>
                        </a:lnSpc>
                        <a:spcBef>
                          <a:spcPts val="1191"/>
                        </a:spcBef>
                        <a:spcAft>
                          <a:spcPts val="992"/>
                        </a:spcAft>
                        <a:buNone/>
                        <a:tabLst/>
                        <a:defRPr sz="1200" kern="1200">
                          <a:latin typeface="Liberation Sans" pitchFamily="34"/>
                          <a:ea typeface="Microsoft YaHei" pitchFamily="2"/>
                          <a:cs typeface="Lucida Sans" pitchFamily="2"/>
                        </a:defRPr>
                      </a:pPr>
                      <a:r>
                        <a:rPr lang="en-IN" sz="1200" kern="1200" dirty="0">
                          <a:solidFill>
                            <a:schemeClr val="dk1"/>
                          </a:solidFill>
                          <a:effectLst/>
                          <a:latin typeface="+mn-lt"/>
                          <a:ea typeface="+mn-ea"/>
                          <a:cs typeface="+mn-cs"/>
                        </a:rPr>
                        <a:t>Singh, Atul, and Jabir VS</a:t>
                      </a:r>
                      <a:endParaRPr lang="en-IN"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hangingPunct="0">
                        <a:lnSpc>
                          <a:spcPct val="100000"/>
                        </a:lnSpc>
                        <a:spcBef>
                          <a:spcPts val="0"/>
                        </a:spcBef>
                        <a:spcAft>
                          <a:spcPts val="0"/>
                        </a:spcAft>
                        <a:buNone/>
                        <a:tabLst/>
                        <a:defRPr sz="1200" kern="1200">
                          <a:latin typeface="Liberation Sans" pitchFamily="34"/>
                          <a:ea typeface="Microsoft YaHei" pitchFamily="2"/>
                          <a:cs typeface="Lucida Sans" pitchFamily="2"/>
                        </a:defRPr>
                      </a:pPr>
                      <a:r>
                        <a:rPr lang="en-IN" sz="1800" b="1" i="1" kern="1200" dirty="0">
                          <a:solidFill>
                            <a:schemeClr val="dk1"/>
                          </a:solidFill>
                          <a:effectLst/>
                          <a:latin typeface="Times New Roman" panose="02020603050405020304" pitchFamily="18" charset="0"/>
                          <a:ea typeface="+mn-ea"/>
                          <a:cs typeface="Times New Roman" panose="02020603050405020304" pitchFamily="18" charset="0"/>
                        </a:rPr>
                        <a:t>Voltage Fed Full Bridge </a:t>
                      </a:r>
                      <a:endParaRPr lang="en-IN" sz="1800" b="0" i="0" u="none" strike="noStrike" kern="1200" cap="none" dirty="0">
                        <a:ln>
                          <a:noFill/>
                        </a:ln>
                        <a:latin typeface="+mn-lt"/>
                        <a:ea typeface="Microsoft YaHei" pitchFamily="2"/>
                        <a:cs typeface="Lucida Sans"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2000" kern="1200" dirty="0">
                          <a:solidFill>
                            <a:srgbClr val="0070C0"/>
                          </a:solidFill>
                          <a:effectLst/>
                          <a:latin typeface="Times New Roman" panose="02020603050405020304" pitchFamily="18" charset="0"/>
                          <a:ea typeface="+mn-ea"/>
                          <a:cs typeface="Times New Roman" panose="02020603050405020304" pitchFamily="18" charset="0"/>
                        </a:rPr>
                        <a:t>Demonstrated a high-frequency inverter using a voltage-fed full bridge DC-DC converter controlled by C2000 MCU. Prioritized compactness, galvanic isolation, and high efficiency. Implemented soft-start, PWM control, and flux-balancing to minimize core saturation.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43229283"/>
                  </a:ext>
                </a:extLst>
              </a:tr>
            </a:tbl>
          </a:graphicData>
        </a:graphic>
      </p:graphicFrame>
      <p:sp>
        <p:nvSpPr>
          <p:cNvPr id="7" name="Slide Number Placeholder 6">
            <a:extLst>
              <a:ext uri="{FF2B5EF4-FFF2-40B4-BE49-F238E27FC236}">
                <a16:creationId xmlns:a16="http://schemas.microsoft.com/office/drawing/2014/main" id="{88C30CB5-97A0-EBFC-E1DB-5666024547F5}"/>
              </a:ext>
            </a:extLst>
          </p:cNvPr>
          <p:cNvSpPr>
            <a:spLocks noGrp="1"/>
          </p:cNvSpPr>
          <p:nvPr>
            <p:ph type="sldNum" sz="quarter" idx="12"/>
          </p:nvPr>
        </p:nvSpPr>
        <p:spPr/>
        <p:txBody>
          <a:bodyPr/>
          <a:lstStyle/>
          <a:p>
            <a:fld id="{65164EED-B2E5-4BD1-8A8C-58045D49719F}" type="slidenum">
              <a:rPr lang="en-IN" smtClean="0"/>
              <a:t>5</a:t>
            </a:fld>
            <a:endParaRPr lang="en-IN"/>
          </a:p>
        </p:txBody>
      </p:sp>
      <p:sp>
        <p:nvSpPr>
          <p:cNvPr id="4" name="Rectangle: Rounded Corners 3">
            <a:extLst>
              <a:ext uri="{FF2B5EF4-FFF2-40B4-BE49-F238E27FC236}">
                <a16:creationId xmlns:a16="http://schemas.microsoft.com/office/drawing/2014/main" id="{E0CACBE0-E7C0-6D49-5642-7D38445D8519}"/>
              </a:ext>
            </a:extLst>
          </p:cNvPr>
          <p:cNvSpPr/>
          <p:nvPr/>
        </p:nvSpPr>
        <p:spPr>
          <a:xfrm>
            <a:off x="6987736" y="155719"/>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7CF0275A-63BD-C3D9-F232-11465FFB129F}"/>
              </a:ext>
            </a:extLst>
          </p:cNvPr>
          <p:cNvSpPr/>
          <p:nvPr/>
        </p:nvSpPr>
        <p:spPr>
          <a:xfrm>
            <a:off x="8734877" y="155719"/>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8" name="Rectangle: Rounded Corners 7">
            <a:extLst>
              <a:ext uri="{FF2B5EF4-FFF2-40B4-BE49-F238E27FC236}">
                <a16:creationId xmlns:a16="http://schemas.microsoft.com/office/drawing/2014/main" id="{92ABE6A0-3F07-827E-2ED9-DAA163A4B04C}"/>
              </a:ext>
            </a:extLst>
          </p:cNvPr>
          <p:cNvSpPr/>
          <p:nvPr/>
        </p:nvSpPr>
        <p:spPr>
          <a:xfrm>
            <a:off x="10454773" y="155728"/>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chemeClr val="accent2">
                    <a:lumMod val="50000"/>
                  </a:schemeClr>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8364F0B9-B3DE-5567-4E35-7B5051DA30D1}"/>
              </a:ext>
            </a:extLst>
          </p:cNvPr>
          <p:cNvSpPr/>
          <p:nvPr/>
        </p:nvSpPr>
        <p:spPr>
          <a:xfrm>
            <a:off x="260100" y="155732"/>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BC1574DF-63AB-B060-51CB-D1A55FDFA1E2}"/>
              </a:ext>
            </a:extLst>
          </p:cNvPr>
          <p:cNvSpPr/>
          <p:nvPr/>
        </p:nvSpPr>
        <p:spPr>
          <a:xfrm>
            <a:off x="1934280" y="155721"/>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BD1B619E-75AB-7C68-83F4-62FA80D998DC}"/>
              </a:ext>
            </a:extLst>
          </p:cNvPr>
          <p:cNvSpPr/>
          <p:nvPr/>
        </p:nvSpPr>
        <p:spPr>
          <a:xfrm>
            <a:off x="3599684" y="159600"/>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rgbClr val="FF0000"/>
                </a:solidFill>
              </a:rPr>
              <a:t>Literature Review</a:t>
            </a:r>
          </a:p>
        </p:txBody>
      </p:sp>
      <p:sp>
        <p:nvSpPr>
          <p:cNvPr id="12" name="Rectangle: Rounded Corners 11">
            <a:extLst>
              <a:ext uri="{FF2B5EF4-FFF2-40B4-BE49-F238E27FC236}">
                <a16:creationId xmlns:a16="http://schemas.microsoft.com/office/drawing/2014/main" id="{DAB9DBF1-7D52-9EA9-38AD-4767A39E399E}"/>
              </a:ext>
            </a:extLst>
          </p:cNvPr>
          <p:cNvSpPr/>
          <p:nvPr/>
        </p:nvSpPr>
        <p:spPr>
          <a:xfrm>
            <a:off x="5305956" y="155719"/>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Tree>
    <p:extLst>
      <p:ext uri="{BB962C8B-B14F-4D97-AF65-F5344CB8AC3E}">
        <p14:creationId xmlns:p14="http://schemas.microsoft.com/office/powerpoint/2010/main" val="177893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F07B444-FF17-C7D0-A765-D89126A9E5A5}"/>
              </a:ext>
            </a:extLst>
          </p:cNvPr>
          <p:cNvGraphicFramePr>
            <a:graphicFrameLocks noGrp="1"/>
          </p:cNvGraphicFramePr>
          <p:nvPr>
            <p:extLst>
              <p:ext uri="{D42A27DB-BD31-4B8C-83A1-F6EECF244321}">
                <p14:modId xmlns:p14="http://schemas.microsoft.com/office/powerpoint/2010/main" val="1959060043"/>
              </p:ext>
            </p:extLst>
          </p:nvPr>
        </p:nvGraphicFramePr>
        <p:xfrm>
          <a:off x="786303" y="1541362"/>
          <a:ext cx="11000313" cy="3815080"/>
        </p:xfrm>
        <a:graphic>
          <a:graphicData uri="http://schemas.openxmlformats.org/drawingml/2006/table">
            <a:tbl>
              <a:tblPr firstRow="1" bandRow="1">
                <a:tableStyleId>{5C22544A-7EE6-4342-B048-85BDC9FD1C3A}</a:tableStyleId>
              </a:tblPr>
              <a:tblGrid>
                <a:gridCol w="645460">
                  <a:extLst>
                    <a:ext uri="{9D8B030D-6E8A-4147-A177-3AD203B41FA5}">
                      <a16:colId xmlns:a16="http://schemas.microsoft.com/office/drawing/2014/main" val="1231270991"/>
                    </a:ext>
                  </a:extLst>
                </a:gridCol>
                <a:gridCol w="3862613">
                  <a:extLst>
                    <a:ext uri="{9D8B030D-6E8A-4147-A177-3AD203B41FA5}">
                      <a16:colId xmlns:a16="http://schemas.microsoft.com/office/drawing/2014/main" val="741956432"/>
                    </a:ext>
                  </a:extLst>
                </a:gridCol>
                <a:gridCol w="1819656">
                  <a:extLst>
                    <a:ext uri="{9D8B030D-6E8A-4147-A177-3AD203B41FA5}">
                      <a16:colId xmlns:a16="http://schemas.microsoft.com/office/drawing/2014/main" val="2497819467"/>
                    </a:ext>
                  </a:extLst>
                </a:gridCol>
                <a:gridCol w="4672584">
                  <a:extLst>
                    <a:ext uri="{9D8B030D-6E8A-4147-A177-3AD203B41FA5}">
                      <a16:colId xmlns:a16="http://schemas.microsoft.com/office/drawing/2014/main" val="2777551738"/>
                    </a:ext>
                  </a:extLst>
                </a:gridCol>
              </a:tblGrid>
              <a:tr h="259777">
                <a:tc>
                  <a:txBody>
                    <a:bodyPr/>
                    <a:lstStyle/>
                    <a:p>
                      <a:pPr marL="0" marR="0" lvl="0" indent="0" algn="ctr" hangingPunct="0">
                        <a:lnSpc>
                          <a:spcPct val="100000"/>
                        </a:lnSpc>
                        <a:spcBef>
                          <a:spcPts val="0"/>
                        </a:spcBef>
                        <a:spcAft>
                          <a:spcPts val="0"/>
                        </a:spcAft>
                        <a:buNone/>
                        <a:tabLst/>
                      </a:pPr>
                      <a:r>
                        <a:rPr lang="en-IN" sz="2200" b="1" i="0" u="none" strike="noStrike" kern="1200" cap="none" dirty="0">
                          <a:ln>
                            <a:noFill/>
                          </a:ln>
                          <a:solidFill>
                            <a:srgbClr val="C00000"/>
                          </a:solidFill>
                          <a:latin typeface="+mn-lt"/>
                          <a:ea typeface="Microsoft YaHei" pitchFamily="2"/>
                          <a:cs typeface="Lucida Sans" pitchFamily="2"/>
                        </a:rPr>
                        <a:t>Ref.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hangingPunct="0">
                        <a:lnSpc>
                          <a:spcPct val="100000"/>
                        </a:lnSpc>
                        <a:spcBef>
                          <a:spcPts val="0"/>
                        </a:spcBef>
                        <a:spcAft>
                          <a:spcPts val="0"/>
                        </a:spcAft>
                        <a:buNone/>
                        <a:tabLst/>
                      </a:pPr>
                      <a:r>
                        <a:rPr lang="en-IN" sz="2200" b="1" i="0" u="none" strike="noStrike" kern="1200" cap="none" dirty="0">
                          <a:ln>
                            <a:noFill/>
                          </a:ln>
                          <a:solidFill>
                            <a:srgbClr val="C00000"/>
                          </a:solidFill>
                          <a:latin typeface="+mn-lt"/>
                          <a:ea typeface="Microsoft YaHei" pitchFamily="2"/>
                          <a:cs typeface="Lucida Sans" pitchFamily="2"/>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hangingPunct="0">
                        <a:lnSpc>
                          <a:spcPct val="100000"/>
                        </a:lnSpc>
                        <a:spcBef>
                          <a:spcPts val="0"/>
                        </a:spcBef>
                        <a:spcAft>
                          <a:spcPts val="0"/>
                        </a:spcAft>
                        <a:buNone/>
                        <a:tabLst/>
                      </a:pPr>
                      <a:r>
                        <a:rPr lang="en-IN" sz="2200" b="1" i="0" u="none" strike="noStrike" kern="1200" cap="none" dirty="0">
                          <a:ln>
                            <a:noFill/>
                          </a:ln>
                          <a:solidFill>
                            <a:srgbClr val="C00000"/>
                          </a:solidFill>
                          <a:latin typeface="+mn-lt"/>
                          <a:ea typeface="Microsoft YaHei" pitchFamily="2"/>
                          <a:cs typeface="Lucida Sans" pitchFamily="2"/>
                        </a:rPr>
                        <a:t>Topology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hangingPunct="0">
                        <a:lnSpc>
                          <a:spcPct val="100000"/>
                        </a:lnSpc>
                        <a:spcBef>
                          <a:spcPts val="0"/>
                        </a:spcBef>
                        <a:spcAft>
                          <a:spcPts val="0"/>
                        </a:spcAft>
                        <a:buNone/>
                        <a:tabLst/>
                      </a:pPr>
                      <a:r>
                        <a:rPr lang="en-IN" sz="2200" b="1" i="0" u="none" strike="noStrike" kern="1200" cap="none" dirty="0">
                          <a:ln>
                            <a:noFill/>
                          </a:ln>
                          <a:solidFill>
                            <a:srgbClr val="C00000"/>
                          </a:solidFill>
                          <a:latin typeface="+mn-lt"/>
                          <a:ea typeface="Microsoft YaHei" pitchFamily="2"/>
                          <a:cs typeface="Lucida Sans" pitchFamily="2"/>
                        </a:rPr>
                        <a:t>Observations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047749046"/>
                  </a:ext>
                </a:extLst>
              </a:tr>
              <a:tr h="370840">
                <a:tc>
                  <a:txBody>
                    <a:bodyPr/>
                    <a:lstStyle/>
                    <a:p>
                      <a:pPr algn="ctr"/>
                      <a:r>
                        <a:rPr lang="en-IN" sz="1800" dirty="0">
                          <a:latin typeface="+mn-lt"/>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just" hangingPunct="0">
                        <a:lnSpc>
                          <a:spcPct val="100000"/>
                        </a:lnSpc>
                        <a:spcBef>
                          <a:spcPts val="1191"/>
                        </a:spcBef>
                        <a:spcAft>
                          <a:spcPts val="992"/>
                        </a:spcAft>
                        <a:buNone/>
                        <a:tabLst/>
                        <a:defRPr sz="1200" kern="1200">
                          <a:latin typeface="Liberation Sans" pitchFamily="34"/>
                          <a:ea typeface="Microsoft YaHei" pitchFamily="2"/>
                          <a:cs typeface="Lucida Sans" pitchFamily="2"/>
                        </a:defRPr>
                      </a:pPr>
                      <a:r>
                        <a:rPr lang="en-IN" sz="1800" b="1" i="1" kern="1200" dirty="0">
                          <a:solidFill>
                            <a:schemeClr val="dk1"/>
                          </a:solidFill>
                          <a:effectLst/>
                          <a:latin typeface="+mn-lt"/>
                          <a:ea typeface="+mn-ea"/>
                          <a:cs typeface="+mn-cs"/>
                        </a:rPr>
                        <a:t>Voltage Fed and Current Fed Full Bridge Converter for the Use in Three Phase Grid Connected Fuel Cell Systems</a:t>
                      </a:r>
                      <a:r>
                        <a:rPr lang="en-IN" sz="1800" kern="1200" dirty="0">
                          <a:solidFill>
                            <a:schemeClr val="dk1"/>
                          </a:solidFill>
                          <a:effectLst/>
                          <a:latin typeface="+mn-lt"/>
                          <a:ea typeface="+mn-ea"/>
                          <a:cs typeface="+mn-cs"/>
                        </a:rPr>
                        <a:t>. </a:t>
                      </a:r>
                    </a:p>
                    <a:p>
                      <a:pPr marL="0" marR="0" lvl="0" indent="0" algn="just" hangingPunct="0">
                        <a:lnSpc>
                          <a:spcPct val="100000"/>
                        </a:lnSpc>
                        <a:spcBef>
                          <a:spcPts val="1191"/>
                        </a:spcBef>
                        <a:spcAft>
                          <a:spcPts val="992"/>
                        </a:spcAft>
                        <a:buNone/>
                        <a:tabLst/>
                        <a:defRPr sz="1200" kern="1200">
                          <a:latin typeface="Liberation Sans" pitchFamily="34"/>
                          <a:ea typeface="Microsoft YaHei" pitchFamily="2"/>
                          <a:cs typeface="Lucida Sans" pitchFamily="2"/>
                        </a:defRPr>
                      </a:pPr>
                      <a:r>
                        <a:rPr lang="en-IN" sz="1200" kern="1200" dirty="0">
                          <a:solidFill>
                            <a:schemeClr val="dk1"/>
                          </a:solidFill>
                          <a:effectLst/>
                          <a:latin typeface="+mn-lt"/>
                          <a:ea typeface="+mn-ea"/>
                          <a:cs typeface="+mn-cs"/>
                        </a:rPr>
                        <a:t>Mohr, M., and F.-W. Fuchs. </a:t>
                      </a:r>
                      <a:endParaRPr lang="en-IN" sz="3200" b="1" i="0" u="none" strike="noStrike" kern="1200" cap="none" dirty="0">
                        <a:ln>
                          <a:noFill/>
                        </a:ln>
                        <a:solidFill>
                          <a:schemeClr val="dk1"/>
                        </a:solidFill>
                        <a:latin typeface="Times New Roman" panose="02020603050405020304" pitchFamily="18" charset="0"/>
                        <a:ea typeface="Microsoft YaHei" pitchFamily="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hangingPunct="0">
                        <a:lnSpc>
                          <a:spcPct val="100000"/>
                        </a:lnSpc>
                        <a:spcBef>
                          <a:spcPts val="0"/>
                        </a:spcBef>
                        <a:spcAft>
                          <a:spcPts val="0"/>
                        </a:spcAft>
                        <a:buNone/>
                        <a:tabLst/>
                        <a:defRPr sz="1200" kern="1200">
                          <a:latin typeface="Liberation Sans" pitchFamily="34"/>
                          <a:ea typeface="Microsoft YaHei" pitchFamily="2"/>
                          <a:cs typeface="Lucida Sans" pitchFamily="2"/>
                        </a:defRPr>
                      </a:pPr>
                      <a:r>
                        <a:rPr lang="en-IN" sz="1800" b="1" i="1" kern="1200" dirty="0">
                          <a:solidFill>
                            <a:schemeClr val="dk1"/>
                          </a:solidFill>
                          <a:effectLst/>
                          <a:latin typeface="+mn-lt"/>
                          <a:ea typeface="+mn-ea"/>
                          <a:cs typeface="+mn-cs"/>
                        </a:rPr>
                        <a:t>Full Bridge Converter </a:t>
                      </a:r>
                      <a:endParaRPr lang="en-IN" sz="1800" b="0" i="0" u="none" strike="noStrike" kern="1200" cap="none" dirty="0">
                        <a:ln>
                          <a:noFill/>
                        </a:ln>
                        <a:latin typeface="+mn-lt"/>
                        <a:ea typeface="Microsoft YaHei" pitchFamily="2"/>
                        <a:cs typeface="Lucida Sans"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hangingPunct="0">
                        <a:lnSpc>
                          <a:spcPct val="100000"/>
                        </a:lnSpc>
                        <a:spcBef>
                          <a:spcPts val="0"/>
                        </a:spcBef>
                        <a:spcAft>
                          <a:spcPts val="0"/>
                        </a:spcAft>
                        <a:buSzPct val="45000"/>
                        <a:buFont typeface="OpenSymbol"/>
                        <a:buNone/>
                        <a:tabLst/>
                        <a:defRPr sz="1200">
                          <a:latin typeface="Liberation Sans" pitchFamily="34"/>
                        </a:defRPr>
                      </a:pPr>
                      <a:r>
                        <a:rPr lang="en-IN" sz="1600" kern="1200" dirty="0">
                          <a:solidFill>
                            <a:srgbClr val="0070C0"/>
                          </a:solidFill>
                          <a:effectLst/>
                          <a:latin typeface="Times New Roman" panose="02020603050405020304" pitchFamily="18" charset="0"/>
                          <a:ea typeface="+mn-ea"/>
                          <a:cs typeface="Times New Roman" panose="02020603050405020304" pitchFamily="18" charset="0"/>
                        </a:rPr>
                        <a:t> Compared voltage-fed and current-fed full bridge converters for fuel cell systems above 20 kW. Found that leakage inductance significantly limits output voltage gain in voltage-fed converters, and clamping circuits are needed in current-fed designs. Efficiency is sensitive to component sizing and parasitic effects</a:t>
                      </a:r>
                      <a:endParaRPr lang="en-IN" sz="2000" b="0" i="0" u="none" strike="noStrike" kern="1200" cap="none" dirty="0">
                        <a:ln>
                          <a:noFill/>
                        </a:ln>
                        <a:solidFill>
                          <a:srgbClr val="0070C0"/>
                        </a:solidFill>
                        <a:latin typeface="Times New Roman" panose="02020603050405020304" pitchFamily="18" charset="0"/>
                        <a:ea typeface="Microsoft YaHei" pitchFamily="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43229283"/>
                  </a:ext>
                </a:extLst>
              </a:tr>
              <a:tr h="370840">
                <a:tc>
                  <a:txBody>
                    <a:bodyPr/>
                    <a:lstStyle/>
                    <a:p>
                      <a:pPr algn="ctr"/>
                      <a:r>
                        <a:rPr lang="en-IN" sz="18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just" hangingPunct="0">
                        <a:lnSpc>
                          <a:spcPct val="100000"/>
                        </a:lnSpc>
                        <a:spcBef>
                          <a:spcPts val="1191"/>
                        </a:spcBef>
                        <a:spcAft>
                          <a:spcPts val="992"/>
                        </a:spcAft>
                        <a:buNone/>
                        <a:tabLst/>
                        <a:defRPr sz="1200">
                          <a:latin typeface="Liberation Sans" pitchFamily="34"/>
                        </a:defRPr>
                      </a:pPr>
                      <a:r>
                        <a:rPr lang="en-IN" sz="1800" b="1" i="1" kern="1200" dirty="0">
                          <a:solidFill>
                            <a:schemeClr val="dk1"/>
                          </a:solidFill>
                          <a:effectLst/>
                          <a:latin typeface="Times New Roman" panose="02020603050405020304" pitchFamily="18" charset="0"/>
                          <a:ea typeface="+mn-ea"/>
                          <a:cs typeface="Times New Roman" panose="02020603050405020304" pitchFamily="18" charset="0"/>
                        </a:rPr>
                        <a:t>Analysis of a Voltage-Fed Full Bridge DC-DC Converter in Fuel Cell Systems</a:t>
                      </a:r>
                      <a:r>
                        <a:rPr lang="en-IN" sz="1800" kern="1200" dirty="0">
                          <a:solidFill>
                            <a:schemeClr val="dk1"/>
                          </a:solidFill>
                          <a:effectLst/>
                          <a:latin typeface="Times New Roman" panose="02020603050405020304" pitchFamily="18" charset="0"/>
                          <a:ea typeface="+mn-ea"/>
                          <a:cs typeface="Times New Roman" panose="02020603050405020304" pitchFamily="18" charset="0"/>
                        </a:rPr>
                        <a:t>.</a:t>
                      </a:r>
                    </a:p>
                    <a:p>
                      <a:pPr marL="0" marR="0" lvl="0" indent="0" algn="just" hangingPunct="0">
                        <a:lnSpc>
                          <a:spcPct val="100000"/>
                        </a:lnSpc>
                        <a:spcBef>
                          <a:spcPts val="1191"/>
                        </a:spcBef>
                        <a:spcAft>
                          <a:spcPts val="992"/>
                        </a:spcAft>
                        <a:buNone/>
                        <a:tabLst/>
                        <a:defRPr sz="1200">
                          <a:latin typeface="Liberation Sans" pitchFamily="34"/>
                        </a:defRPr>
                      </a:pPr>
                      <a:r>
                        <a:rPr lang="en-IN" sz="1200" kern="1200" dirty="0" err="1">
                          <a:solidFill>
                            <a:schemeClr val="dk1"/>
                          </a:solidFill>
                          <a:effectLst/>
                          <a:latin typeface="+mn-lt"/>
                          <a:ea typeface="+mn-ea"/>
                          <a:cs typeface="+mn-cs"/>
                        </a:rPr>
                        <a:t>Averberg</a:t>
                      </a:r>
                      <a:r>
                        <a:rPr lang="en-IN" sz="1200" kern="1200" dirty="0">
                          <a:solidFill>
                            <a:schemeClr val="dk1"/>
                          </a:solidFill>
                          <a:effectLst/>
                          <a:latin typeface="+mn-lt"/>
                          <a:ea typeface="+mn-ea"/>
                          <a:cs typeface="+mn-cs"/>
                        </a:rPr>
                        <a:t>, A., and A. Mertens. </a:t>
                      </a:r>
                      <a:endParaRPr lang="en-IN" sz="2800" b="0" i="0" u="none" strike="noStrike" kern="1200" cap="none" dirty="0">
                        <a:ln>
                          <a:noFill/>
                        </a:ln>
                        <a:solidFill>
                          <a:schemeClr val="dk1"/>
                        </a:solidFill>
                        <a:latin typeface="+mn-lt"/>
                        <a:ea typeface="Microsoft YaHei" pitchFamily="2"/>
                        <a:cs typeface="Lucida Sans"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hangingPunct="0">
                        <a:lnSpc>
                          <a:spcPct val="100000"/>
                        </a:lnSpc>
                        <a:spcBef>
                          <a:spcPts val="1191"/>
                        </a:spcBef>
                        <a:spcAft>
                          <a:spcPts val="992"/>
                        </a:spcAft>
                        <a:buNone/>
                        <a:tabLst/>
                        <a:defRPr sz="1200">
                          <a:latin typeface="Liberation Sans" pitchFamily="34"/>
                        </a:defRPr>
                      </a:pPr>
                      <a:r>
                        <a:rPr lang="en-IN" sz="1800" b="1" i="1" kern="1200" dirty="0">
                          <a:solidFill>
                            <a:schemeClr val="dk1"/>
                          </a:solidFill>
                          <a:effectLst/>
                          <a:latin typeface="Times New Roman" panose="02020603050405020304" pitchFamily="18" charset="0"/>
                          <a:ea typeface="+mn-ea"/>
                          <a:cs typeface="Times New Roman" panose="02020603050405020304" pitchFamily="18" charset="0"/>
                        </a:rPr>
                        <a:t>Voltage-Fed Full Bridge DC-DC Converter </a:t>
                      </a:r>
                      <a:endParaRPr lang="en-IN" sz="1800" b="0" i="0" u="none" strike="noStrike" kern="1200" cap="none" dirty="0">
                        <a:ln>
                          <a:noFill/>
                        </a:ln>
                        <a:solidFill>
                          <a:schemeClr val="dk1"/>
                        </a:solidFill>
                        <a:latin typeface="+mn-lt"/>
                        <a:ea typeface="Microsoft YaHei" pitchFamily="2"/>
                        <a:cs typeface="Lucida Sans"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kern="1200" dirty="0">
                          <a:solidFill>
                            <a:srgbClr val="0070C0"/>
                          </a:solidFill>
                          <a:effectLst/>
                          <a:highlight>
                            <a:scrgbClr r="0" g="0" b="0">
                              <a:alpha val="0"/>
                            </a:scrgbClr>
                          </a:highlight>
                          <a:latin typeface="Times New Roman" panose="02020603050405020304" pitchFamily="18" charset="0"/>
                          <a:ea typeface="+mn-ea"/>
                          <a:cs typeface="Times New Roman" panose="02020603050405020304" pitchFamily="18" charset="0"/>
                        </a:rPr>
                        <a:t>Conducted analytical </a:t>
                      </a:r>
                      <a:r>
                        <a:rPr lang="en-IN" sz="1800" kern="1200" dirty="0" err="1">
                          <a:solidFill>
                            <a:srgbClr val="0070C0"/>
                          </a:solidFill>
                          <a:effectLst/>
                          <a:highlight>
                            <a:scrgbClr r="0" g="0" b="0">
                              <a:alpha val="0"/>
                            </a:scrgbClr>
                          </a:highlight>
                          <a:latin typeface="Times New Roman" panose="02020603050405020304" pitchFamily="18" charset="0"/>
                          <a:ea typeface="+mn-ea"/>
                          <a:cs typeface="Times New Roman" panose="02020603050405020304" pitchFamily="18" charset="0"/>
                        </a:rPr>
                        <a:t>modeling</a:t>
                      </a:r>
                      <a:r>
                        <a:rPr lang="en-IN" sz="1800" kern="1200" dirty="0">
                          <a:solidFill>
                            <a:srgbClr val="0070C0"/>
                          </a:solidFill>
                          <a:effectLst/>
                          <a:highlight>
                            <a:scrgbClr r="0" g="0" b="0">
                              <a:alpha val="0"/>
                            </a:scrgbClr>
                          </a:highlight>
                          <a:latin typeface="Times New Roman" panose="02020603050405020304" pitchFamily="18" charset="0"/>
                          <a:ea typeface="+mn-ea"/>
                          <a:cs typeface="Times New Roman" panose="02020603050405020304" pitchFamily="18" charset="0"/>
                        </a:rPr>
                        <a:t> of voltage-fed full bridge converters, focusing on transformer turns ratio, leakage inductance, and output inductor size. Emphasized that small leakage inductance and optimized transformer design are crucial for high gain and stable 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145082"/>
                  </a:ext>
                </a:extLst>
              </a:tr>
            </a:tbl>
          </a:graphicData>
        </a:graphic>
      </p:graphicFrame>
      <p:sp>
        <p:nvSpPr>
          <p:cNvPr id="7" name="Slide Number Placeholder 6">
            <a:extLst>
              <a:ext uri="{FF2B5EF4-FFF2-40B4-BE49-F238E27FC236}">
                <a16:creationId xmlns:a16="http://schemas.microsoft.com/office/drawing/2014/main" id="{88C30CB5-97A0-EBFC-E1DB-5666024547F5}"/>
              </a:ext>
            </a:extLst>
          </p:cNvPr>
          <p:cNvSpPr>
            <a:spLocks noGrp="1"/>
          </p:cNvSpPr>
          <p:nvPr>
            <p:ph type="sldNum" sz="quarter" idx="12"/>
          </p:nvPr>
        </p:nvSpPr>
        <p:spPr/>
        <p:txBody>
          <a:bodyPr/>
          <a:lstStyle/>
          <a:p>
            <a:fld id="{65164EED-B2E5-4BD1-8A8C-58045D49719F}" type="slidenum">
              <a:rPr lang="en-IN" smtClean="0"/>
              <a:t>6</a:t>
            </a:fld>
            <a:endParaRPr lang="en-IN"/>
          </a:p>
        </p:txBody>
      </p:sp>
      <p:sp>
        <p:nvSpPr>
          <p:cNvPr id="4" name="Rectangle: Rounded Corners 3">
            <a:extLst>
              <a:ext uri="{FF2B5EF4-FFF2-40B4-BE49-F238E27FC236}">
                <a16:creationId xmlns:a16="http://schemas.microsoft.com/office/drawing/2014/main" id="{BC9CF062-8318-E26D-19F0-5792692B8301}"/>
              </a:ext>
            </a:extLst>
          </p:cNvPr>
          <p:cNvSpPr/>
          <p:nvPr/>
        </p:nvSpPr>
        <p:spPr>
          <a:xfrm>
            <a:off x="6979853" y="16132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543A3057-6DD2-50AB-B1CB-DF7A49FCB25D}"/>
              </a:ext>
            </a:extLst>
          </p:cNvPr>
          <p:cNvSpPr/>
          <p:nvPr/>
        </p:nvSpPr>
        <p:spPr>
          <a:xfrm>
            <a:off x="8726994" y="16132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8" name="Rectangle: Rounded Corners 7">
            <a:extLst>
              <a:ext uri="{FF2B5EF4-FFF2-40B4-BE49-F238E27FC236}">
                <a16:creationId xmlns:a16="http://schemas.microsoft.com/office/drawing/2014/main" id="{93953775-D2D1-D61A-38FB-1944E3244FD5}"/>
              </a:ext>
            </a:extLst>
          </p:cNvPr>
          <p:cNvSpPr/>
          <p:nvPr/>
        </p:nvSpPr>
        <p:spPr>
          <a:xfrm>
            <a:off x="10446890" y="161331"/>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chemeClr val="accent2">
                    <a:lumMod val="50000"/>
                  </a:schemeClr>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78D0ACD8-3766-669F-5D22-72E87F36A885}"/>
              </a:ext>
            </a:extLst>
          </p:cNvPr>
          <p:cNvSpPr/>
          <p:nvPr/>
        </p:nvSpPr>
        <p:spPr>
          <a:xfrm>
            <a:off x="252217" y="16133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05A808D9-7A1B-72DA-C059-25ECEBFC232C}"/>
              </a:ext>
            </a:extLst>
          </p:cNvPr>
          <p:cNvSpPr/>
          <p:nvPr/>
        </p:nvSpPr>
        <p:spPr>
          <a:xfrm>
            <a:off x="1926397" y="16132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CC7DF3A3-6A0D-30BF-6C0E-C803697A6224}"/>
              </a:ext>
            </a:extLst>
          </p:cNvPr>
          <p:cNvSpPr/>
          <p:nvPr/>
        </p:nvSpPr>
        <p:spPr>
          <a:xfrm>
            <a:off x="3591801" y="165203"/>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rgbClr val="FF0000"/>
                </a:solidFill>
              </a:rPr>
              <a:t>Literature Review</a:t>
            </a:r>
          </a:p>
        </p:txBody>
      </p:sp>
      <p:sp>
        <p:nvSpPr>
          <p:cNvPr id="12" name="Rectangle: Rounded Corners 11">
            <a:extLst>
              <a:ext uri="{FF2B5EF4-FFF2-40B4-BE49-F238E27FC236}">
                <a16:creationId xmlns:a16="http://schemas.microsoft.com/office/drawing/2014/main" id="{F65B95FD-DD74-0782-4104-1FA8F8EB41DE}"/>
              </a:ext>
            </a:extLst>
          </p:cNvPr>
          <p:cNvSpPr/>
          <p:nvPr/>
        </p:nvSpPr>
        <p:spPr>
          <a:xfrm>
            <a:off x="5298073" y="16132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Tree>
    <p:extLst>
      <p:ext uri="{BB962C8B-B14F-4D97-AF65-F5344CB8AC3E}">
        <p14:creationId xmlns:p14="http://schemas.microsoft.com/office/powerpoint/2010/main" val="288119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F850292-1FE2-7394-01CB-54777F78B9F3}"/>
              </a:ext>
            </a:extLst>
          </p:cNvPr>
          <p:cNvSpPr/>
          <p:nvPr/>
        </p:nvSpPr>
        <p:spPr>
          <a:xfrm>
            <a:off x="418354" y="2133600"/>
            <a:ext cx="11427010" cy="3673637"/>
          </a:xfrm>
          <a:prstGeom prst="roundRect">
            <a:avLst/>
          </a:prstGeom>
          <a:solidFill>
            <a:srgbClr val="EDF1F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endParaRPr lang="en-US" sz="2000"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endParaRPr lang="en-US" sz="20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Most studies focus on high-power or fuel cell systems, often &gt;1 kW, with complex control systems. </a:t>
            </a:r>
          </a:p>
          <a:p>
            <a:endParaRPr lang="en-US" sz="20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buFont typeface="Arial" panose="020B0604020202020204" pitchFamily="34" charset="0"/>
              <a:buChar char="•"/>
            </a:pPr>
            <a:r>
              <a:rPr lang="en-IN"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Existing studies focus on </a:t>
            </a:r>
            <a:r>
              <a:rPr lang="en-IN"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output</a:t>
            </a:r>
            <a:r>
              <a:rPr lang="en-IN"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voltages lower (28 V, 12 V) </a:t>
            </a:r>
          </a:p>
          <a:p>
            <a:pPr marL="342900" indent="-342900">
              <a:buFont typeface="Arial" panose="020B0604020202020204" pitchFamily="34" charset="0"/>
              <a:buChar char="•"/>
            </a:pPr>
            <a:endParaRPr lang="en-IN"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IN" sz="18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a:t>
            </a:r>
            <a:r>
              <a:rPr lang="en-IN"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esigns achieve either very high voltage gains (~31.7×) or unspecified gains, which may not be necessary for certain applications.​</a:t>
            </a:r>
          </a:p>
          <a:p>
            <a:endParaRPr lang="en-IN"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Limited data on efficiency performance of converters at power levels typical for household solar applications.</a:t>
            </a:r>
            <a:endParaRPr lang="en-IN"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endParaRPr lang="en-IN"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99AA8385-C82C-754A-49AC-C3A0ADC4C65F}"/>
              </a:ext>
            </a:extLst>
          </p:cNvPr>
          <p:cNvSpPr>
            <a:spLocks noGrp="1"/>
          </p:cNvSpPr>
          <p:nvPr>
            <p:ph type="sldNum" sz="quarter" idx="12"/>
          </p:nvPr>
        </p:nvSpPr>
        <p:spPr/>
        <p:txBody>
          <a:bodyPr/>
          <a:lstStyle/>
          <a:p>
            <a:fld id="{65164EED-B2E5-4BD1-8A8C-58045D49719F}" type="slidenum">
              <a:rPr lang="en-IN" smtClean="0"/>
              <a:t>7</a:t>
            </a:fld>
            <a:endParaRPr lang="en-IN"/>
          </a:p>
        </p:txBody>
      </p:sp>
      <p:sp>
        <p:nvSpPr>
          <p:cNvPr id="4" name="Rectangle: Rounded Corners 3">
            <a:extLst>
              <a:ext uri="{FF2B5EF4-FFF2-40B4-BE49-F238E27FC236}">
                <a16:creationId xmlns:a16="http://schemas.microsoft.com/office/drawing/2014/main" id="{D95EE7DB-3AF2-D4D9-D8FB-ECCB5B81FDB6}"/>
              </a:ext>
            </a:extLst>
          </p:cNvPr>
          <p:cNvSpPr/>
          <p:nvPr/>
        </p:nvSpPr>
        <p:spPr>
          <a:xfrm>
            <a:off x="418353" y="1046101"/>
            <a:ext cx="11355293" cy="782702"/>
          </a:xfrm>
          <a:prstGeom prst="roundRect">
            <a:avLst/>
          </a:prstGeom>
          <a:solidFill>
            <a:srgbClr val="EDF1F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endParaRPr lang="en-US" sz="2400" b="1" dirty="0">
              <a:solidFill>
                <a:srgbClr val="0070C0"/>
              </a:solidFill>
            </a:endParaRPr>
          </a:p>
          <a:p>
            <a:pPr algn="ctr">
              <a:spcAft>
                <a:spcPts val="600"/>
              </a:spcAft>
            </a:pPr>
            <a:r>
              <a:rPr lang="en-US" sz="2800" b="1" dirty="0">
                <a:solidFill>
                  <a:srgbClr val="0070C0"/>
                </a:solidFill>
                <a:latin typeface="Times New Roman" panose="02020603050405020304" pitchFamily="18" charset="0"/>
                <a:cs typeface="Times New Roman" panose="02020603050405020304" pitchFamily="18" charset="0"/>
              </a:rPr>
              <a:t>Based on the literature review, the following research gaps were identified:</a:t>
            </a:r>
          </a:p>
          <a:p>
            <a:pPr algn="ctr">
              <a:spcAft>
                <a:spcPts val="600"/>
              </a:spcAft>
            </a:pPr>
            <a:endParaRPr lang="en-US" sz="2400" b="1" dirty="0">
              <a:solidFill>
                <a:srgbClr val="0070C0"/>
              </a:solidFill>
            </a:endParaRPr>
          </a:p>
        </p:txBody>
      </p:sp>
      <p:sp>
        <p:nvSpPr>
          <p:cNvPr id="5" name="Rectangle: Rounded Corners 4">
            <a:extLst>
              <a:ext uri="{FF2B5EF4-FFF2-40B4-BE49-F238E27FC236}">
                <a16:creationId xmlns:a16="http://schemas.microsoft.com/office/drawing/2014/main" id="{C332CFE3-FC24-AFD1-7FD1-83B69C8320F5}"/>
              </a:ext>
            </a:extLst>
          </p:cNvPr>
          <p:cNvSpPr/>
          <p:nvPr/>
        </p:nvSpPr>
        <p:spPr>
          <a:xfrm>
            <a:off x="7003501" y="13652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8" name="Rectangle: Rounded Corners 7">
            <a:extLst>
              <a:ext uri="{FF2B5EF4-FFF2-40B4-BE49-F238E27FC236}">
                <a16:creationId xmlns:a16="http://schemas.microsoft.com/office/drawing/2014/main" id="{F9E9A975-B13C-2C88-8AAE-73BD54BC55FA}"/>
              </a:ext>
            </a:extLst>
          </p:cNvPr>
          <p:cNvSpPr/>
          <p:nvPr/>
        </p:nvSpPr>
        <p:spPr>
          <a:xfrm>
            <a:off x="8750642" y="13652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9" name="Rectangle: Rounded Corners 8">
            <a:extLst>
              <a:ext uri="{FF2B5EF4-FFF2-40B4-BE49-F238E27FC236}">
                <a16:creationId xmlns:a16="http://schemas.microsoft.com/office/drawing/2014/main" id="{943B8E84-6FC2-A889-F6D3-60148BC5DF88}"/>
              </a:ext>
            </a:extLst>
          </p:cNvPr>
          <p:cNvSpPr/>
          <p:nvPr/>
        </p:nvSpPr>
        <p:spPr>
          <a:xfrm>
            <a:off x="10470538" y="13653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chemeClr val="accent2">
                    <a:lumMod val="50000"/>
                  </a:schemeClr>
                </a:solidFill>
              </a:rPr>
              <a:t>Analysis and Design</a:t>
            </a:r>
          </a:p>
          <a:p>
            <a:pPr algn="ctr"/>
            <a:endParaRPr lang="en-IN" sz="2000" b="1" dirty="0">
              <a:solidFill>
                <a:schemeClr val="accent2">
                  <a:lumMod val="50000"/>
                </a:schemeClr>
              </a:solidFill>
              <a:latin typeface="+mj-lt"/>
            </a:endParaRPr>
          </a:p>
        </p:txBody>
      </p:sp>
      <p:sp>
        <p:nvSpPr>
          <p:cNvPr id="10" name="Rectangle: Rounded Corners 9">
            <a:extLst>
              <a:ext uri="{FF2B5EF4-FFF2-40B4-BE49-F238E27FC236}">
                <a16:creationId xmlns:a16="http://schemas.microsoft.com/office/drawing/2014/main" id="{9072C95F-8FFF-F146-2D73-2A5FA6AD2D2C}"/>
              </a:ext>
            </a:extLst>
          </p:cNvPr>
          <p:cNvSpPr/>
          <p:nvPr/>
        </p:nvSpPr>
        <p:spPr>
          <a:xfrm>
            <a:off x="275865" y="136538"/>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1" name="Rectangle: Rounded Corners 10">
            <a:extLst>
              <a:ext uri="{FF2B5EF4-FFF2-40B4-BE49-F238E27FC236}">
                <a16:creationId xmlns:a16="http://schemas.microsoft.com/office/drawing/2014/main" id="{125462F4-DB78-82BF-8C65-4337CE54DE05}"/>
              </a:ext>
            </a:extLst>
          </p:cNvPr>
          <p:cNvSpPr/>
          <p:nvPr/>
        </p:nvSpPr>
        <p:spPr>
          <a:xfrm>
            <a:off x="1950045" y="136527"/>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2" name="Rectangle: Rounded Corners 11">
            <a:extLst>
              <a:ext uri="{FF2B5EF4-FFF2-40B4-BE49-F238E27FC236}">
                <a16:creationId xmlns:a16="http://schemas.microsoft.com/office/drawing/2014/main" id="{D6725F74-EB5E-9E83-55D5-C1D0F9E29EA7}"/>
              </a:ext>
            </a:extLst>
          </p:cNvPr>
          <p:cNvSpPr/>
          <p:nvPr/>
        </p:nvSpPr>
        <p:spPr>
          <a:xfrm>
            <a:off x="3615449" y="140406"/>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3" name="Rectangle: Rounded Corners 12">
            <a:extLst>
              <a:ext uri="{FF2B5EF4-FFF2-40B4-BE49-F238E27FC236}">
                <a16:creationId xmlns:a16="http://schemas.microsoft.com/office/drawing/2014/main" id="{6830B4D9-B5FC-F4A5-C157-2B50318093CF}"/>
              </a:ext>
            </a:extLst>
          </p:cNvPr>
          <p:cNvSpPr/>
          <p:nvPr/>
        </p:nvSpPr>
        <p:spPr>
          <a:xfrm>
            <a:off x="5321721" y="136525"/>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rgbClr val="FF0000"/>
                </a:solidFill>
              </a:rPr>
              <a:t>Research Gap</a:t>
            </a:r>
          </a:p>
        </p:txBody>
      </p:sp>
    </p:spTree>
    <p:extLst>
      <p:ext uri="{BB962C8B-B14F-4D97-AF65-F5344CB8AC3E}">
        <p14:creationId xmlns:p14="http://schemas.microsoft.com/office/powerpoint/2010/main" val="1928215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F850292-1FE2-7394-01CB-54777F78B9F3}"/>
              </a:ext>
            </a:extLst>
          </p:cNvPr>
          <p:cNvSpPr/>
          <p:nvPr/>
        </p:nvSpPr>
        <p:spPr>
          <a:xfrm>
            <a:off x="418353" y="2016578"/>
            <a:ext cx="11355293" cy="4038173"/>
          </a:xfrm>
          <a:prstGeom prst="roundRect">
            <a:avLst/>
          </a:prstGeom>
          <a:solidFill>
            <a:srgbClr val="EDF1F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endParaRPr lang="en-US" sz="20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buFont typeface="Arial" panose="020B0604020202020204" pitchFamily="34" charset="0"/>
              <a:buChar char="•"/>
            </a:pPr>
            <a:endParaRPr lang="en-US" sz="2000"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Our focus on low-power or fuel cell systems, </a:t>
            </a:r>
            <a:r>
              <a:rPr lang="en-US" sz="2000"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&lt;1 kW</a:t>
            </a:r>
            <a:r>
              <a:rPr lang="en-US" sz="20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with complex control systems. </a:t>
            </a:r>
          </a:p>
          <a:p>
            <a:endParaRPr lang="en-US" sz="20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buFont typeface="Arial" panose="020B0604020202020204" pitchFamily="34" charset="0"/>
              <a:buChar char="•"/>
            </a:pPr>
            <a:r>
              <a:rPr lang="en-IN"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Our</a:t>
            </a:r>
            <a:r>
              <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studies focus on </a:t>
            </a:r>
            <a:r>
              <a:rPr lang="en-IN" sz="2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output</a:t>
            </a:r>
            <a:r>
              <a:rPr lang="en-IN"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voltages </a:t>
            </a:r>
            <a:r>
              <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with higher value (400 V) </a:t>
            </a:r>
          </a:p>
          <a:p>
            <a:endParaRPr lang="en-US" sz="2000" dirty="0">
              <a:solidFill>
                <a:schemeClr val="tx1"/>
              </a:solidFill>
            </a:endParaRPr>
          </a:p>
          <a:p>
            <a:pPr marL="342900" indent="-342900">
              <a:buFont typeface="Arial" panose="020B0604020202020204" pitchFamily="34" charset="0"/>
              <a:buChar char="•"/>
            </a:pPr>
            <a:r>
              <a:rPr lang="en-US" sz="2000" dirty="0">
                <a:solidFill>
                  <a:schemeClr val="tx1"/>
                </a:solidFill>
              </a:rPr>
              <a:t>Targets a specific resistive load application, achieving a </a:t>
            </a:r>
            <a:r>
              <a:rPr lang="en-US" sz="2000" b="1" dirty="0">
                <a:solidFill>
                  <a:schemeClr val="tx1"/>
                </a:solidFill>
              </a:rPr>
              <a:t>high gain </a:t>
            </a:r>
            <a:r>
              <a:rPr lang="en-US" sz="2000" dirty="0">
                <a:solidFill>
                  <a:schemeClr val="tx1"/>
                </a:solidFill>
              </a:rPr>
              <a:t>of 5× (80 V to 400 V) with a simplified topology.    </a:t>
            </a:r>
          </a:p>
          <a:p>
            <a:endParaRPr lang="en-US" sz="2000" dirty="0">
              <a:solidFill>
                <a:schemeClr val="tx1"/>
              </a:solidFill>
            </a:endParaRPr>
          </a:p>
          <a:p>
            <a:pPr marL="342900" indent="-342900">
              <a:buFont typeface="Arial" panose="020B0604020202020204" pitchFamily="34" charset="0"/>
              <a:buChar char="•"/>
            </a:pPr>
            <a:r>
              <a:rPr lang="en-US" sz="2000" dirty="0">
                <a:solidFill>
                  <a:schemeClr val="tx1"/>
                </a:solidFill>
              </a:rPr>
              <a:t>Achieves </a:t>
            </a:r>
            <a:r>
              <a:rPr lang="en-US" sz="2000" b="1" dirty="0">
                <a:solidFill>
                  <a:schemeClr val="tx1"/>
                </a:solidFill>
              </a:rPr>
              <a:t>87.6% efficiency </a:t>
            </a:r>
            <a:r>
              <a:rPr lang="en-US" sz="2000" dirty="0">
                <a:solidFill>
                  <a:schemeClr val="tx1"/>
                </a:solidFill>
              </a:rPr>
              <a:t>using discrete components and idealized design—suitable for educational, lab-scale, or compact energy conversion systems.   </a:t>
            </a:r>
          </a:p>
          <a:p>
            <a:endParaRPr lang="en-US" sz="2000" dirty="0">
              <a:solidFill>
                <a:schemeClr val="tx1"/>
              </a:solidFill>
            </a:endParaRPr>
          </a:p>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BDA5E132-2C79-8498-234A-F8C842263412}"/>
              </a:ext>
            </a:extLst>
          </p:cNvPr>
          <p:cNvSpPr>
            <a:spLocks noGrp="1"/>
          </p:cNvSpPr>
          <p:nvPr>
            <p:ph type="sldNum" sz="quarter" idx="12"/>
          </p:nvPr>
        </p:nvSpPr>
        <p:spPr/>
        <p:txBody>
          <a:bodyPr/>
          <a:lstStyle/>
          <a:p>
            <a:fld id="{65164EED-B2E5-4BD1-8A8C-58045D49719F}" type="slidenum">
              <a:rPr lang="en-IN" smtClean="0"/>
              <a:t>8</a:t>
            </a:fld>
            <a:endParaRPr lang="en-IN" dirty="0"/>
          </a:p>
        </p:txBody>
      </p:sp>
      <p:sp>
        <p:nvSpPr>
          <p:cNvPr id="4" name="Rectangle: Rounded Corners 3">
            <a:extLst>
              <a:ext uri="{FF2B5EF4-FFF2-40B4-BE49-F238E27FC236}">
                <a16:creationId xmlns:a16="http://schemas.microsoft.com/office/drawing/2014/main" id="{4A95B8D5-900C-4712-43DB-D03CBF0A4CB9}"/>
              </a:ext>
            </a:extLst>
          </p:cNvPr>
          <p:cNvSpPr/>
          <p:nvPr/>
        </p:nvSpPr>
        <p:spPr>
          <a:xfrm>
            <a:off x="418353" y="1002557"/>
            <a:ext cx="11355293" cy="782702"/>
          </a:xfrm>
          <a:prstGeom prst="roundRect">
            <a:avLst/>
          </a:prstGeom>
          <a:solidFill>
            <a:srgbClr val="EDF1F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endParaRPr lang="en-US" sz="2400" b="1" dirty="0">
              <a:solidFill>
                <a:srgbClr val="0070C0"/>
              </a:solidFill>
            </a:endParaRPr>
          </a:p>
          <a:p>
            <a:pPr algn="ctr">
              <a:spcAft>
                <a:spcPts val="600"/>
              </a:spcAft>
            </a:pPr>
            <a:r>
              <a:rPr lang="en-US" sz="2800" b="1" dirty="0">
                <a:solidFill>
                  <a:srgbClr val="0070C0"/>
                </a:solidFill>
                <a:latin typeface="Times New Roman" panose="02020603050405020304" pitchFamily="18" charset="0"/>
                <a:cs typeface="Times New Roman" panose="02020603050405020304" pitchFamily="18" charset="0"/>
              </a:rPr>
              <a:t>Based on the gaps found in the research, the objectives considered for this work are listed below</a:t>
            </a:r>
          </a:p>
          <a:p>
            <a:pPr algn="ctr">
              <a:spcAft>
                <a:spcPts val="600"/>
              </a:spcAft>
            </a:pPr>
            <a:endParaRPr lang="en-US" sz="2400" b="1" dirty="0">
              <a:solidFill>
                <a:srgbClr val="0070C0"/>
              </a:solidFill>
            </a:endParaRPr>
          </a:p>
        </p:txBody>
      </p:sp>
      <p:sp>
        <p:nvSpPr>
          <p:cNvPr id="5" name="Rectangle: Rounded Corners 4">
            <a:extLst>
              <a:ext uri="{FF2B5EF4-FFF2-40B4-BE49-F238E27FC236}">
                <a16:creationId xmlns:a16="http://schemas.microsoft.com/office/drawing/2014/main" id="{4910891B-9BE7-C1B4-608C-85853CF39F98}"/>
              </a:ext>
            </a:extLst>
          </p:cNvPr>
          <p:cNvSpPr/>
          <p:nvPr/>
        </p:nvSpPr>
        <p:spPr>
          <a:xfrm>
            <a:off x="7036181" y="136525"/>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rgbClr val="FF0000"/>
                </a:solidFill>
              </a:rPr>
              <a:t>Research Objectives</a:t>
            </a:r>
          </a:p>
        </p:txBody>
      </p:sp>
      <p:sp>
        <p:nvSpPr>
          <p:cNvPr id="8" name="Rectangle: Rounded Corners 7">
            <a:extLst>
              <a:ext uri="{FF2B5EF4-FFF2-40B4-BE49-F238E27FC236}">
                <a16:creationId xmlns:a16="http://schemas.microsoft.com/office/drawing/2014/main" id="{73FA5005-4E63-61FF-7F6A-3A55009A8202}"/>
              </a:ext>
            </a:extLst>
          </p:cNvPr>
          <p:cNvSpPr/>
          <p:nvPr/>
        </p:nvSpPr>
        <p:spPr>
          <a:xfrm>
            <a:off x="8750642" y="13652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9" name="Rectangle: Rounded Corners 8">
            <a:extLst>
              <a:ext uri="{FF2B5EF4-FFF2-40B4-BE49-F238E27FC236}">
                <a16:creationId xmlns:a16="http://schemas.microsoft.com/office/drawing/2014/main" id="{3B5A7CD3-1855-774B-757F-48674E8E64C8}"/>
              </a:ext>
            </a:extLst>
          </p:cNvPr>
          <p:cNvSpPr/>
          <p:nvPr/>
        </p:nvSpPr>
        <p:spPr>
          <a:xfrm>
            <a:off x="10470538" y="13653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chemeClr val="accent2">
                    <a:lumMod val="50000"/>
                  </a:schemeClr>
                </a:solidFill>
              </a:rPr>
              <a:t>Analysis and Design</a:t>
            </a:r>
          </a:p>
          <a:p>
            <a:pPr algn="ctr"/>
            <a:endParaRPr lang="en-IN" sz="2000" b="1" dirty="0">
              <a:solidFill>
                <a:schemeClr val="accent2">
                  <a:lumMod val="50000"/>
                </a:schemeClr>
              </a:solidFill>
              <a:latin typeface="+mj-lt"/>
            </a:endParaRPr>
          </a:p>
        </p:txBody>
      </p:sp>
      <p:sp>
        <p:nvSpPr>
          <p:cNvPr id="10" name="Rectangle: Rounded Corners 9">
            <a:extLst>
              <a:ext uri="{FF2B5EF4-FFF2-40B4-BE49-F238E27FC236}">
                <a16:creationId xmlns:a16="http://schemas.microsoft.com/office/drawing/2014/main" id="{BD05563C-4AB6-FD96-EA5C-040902B70ADC}"/>
              </a:ext>
            </a:extLst>
          </p:cNvPr>
          <p:cNvSpPr/>
          <p:nvPr/>
        </p:nvSpPr>
        <p:spPr>
          <a:xfrm>
            <a:off x="275865" y="136538"/>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1" name="Rectangle: Rounded Corners 10">
            <a:extLst>
              <a:ext uri="{FF2B5EF4-FFF2-40B4-BE49-F238E27FC236}">
                <a16:creationId xmlns:a16="http://schemas.microsoft.com/office/drawing/2014/main" id="{13D51618-4869-3EB2-C8C6-8C78E0C2AFFD}"/>
              </a:ext>
            </a:extLst>
          </p:cNvPr>
          <p:cNvSpPr/>
          <p:nvPr/>
        </p:nvSpPr>
        <p:spPr>
          <a:xfrm>
            <a:off x="1950045" y="136527"/>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2" name="Rectangle: Rounded Corners 11">
            <a:extLst>
              <a:ext uri="{FF2B5EF4-FFF2-40B4-BE49-F238E27FC236}">
                <a16:creationId xmlns:a16="http://schemas.microsoft.com/office/drawing/2014/main" id="{74066CDA-9D8A-C7F2-D6C7-376D44FF2106}"/>
              </a:ext>
            </a:extLst>
          </p:cNvPr>
          <p:cNvSpPr/>
          <p:nvPr/>
        </p:nvSpPr>
        <p:spPr>
          <a:xfrm>
            <a:off x="3615449" y="140406"/>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3" name="Rectangle: Rounded Corners 12">
            <a:extLst>
              <a:ext uri="{FF2B5EF4-FFF2-40B4-BE49-F238E27FC236}">
                <a16:creationId xmlns:a16="http://schemas.microsoft.com/office/drawing/2014/main" id="{87F917A2-033C-4B86-9B92-0D2D0CA1F0C8}"/>
              </a:ext>
            </a:extLst>
          </p:cNvPr>
          <p:cNvSpPr/>
          <p:nvPr/>
        </p:nvSpPr>
        <p:spPr>
          <a:xfrm>
            <a:off x="5321721" y="13652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Tree>
    <p:extLst>
      <p:ext uri="{BB962C8B-B14F-4D97-AF65-F5344CB8AC3E}">
        <p14:creationId xmlns:p14="http://schemas.microsoft.com/office/powerpoint/2010/main" val="1907676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32128F-C6CB-2AE7-781A-B7CD05EC0558}"/>
              </a:ext>
            </a:extLst>
          </p:cNvPr>
          <p:cNvSpPr/>
          <p:nvPr/>
        </p:nvSpPr>
        <p:spPr>
          <a:xfrm>
            <a:off x="982457" y="1087034"/>
            <a:ext cx="10079421"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Design Specification</a:t>
            </a:r>
          </a:p>
        </p:txBody>
      </p:sp>
      <p:sp>
        <p:nvSpPr>
          <p:cNvPr id="8" name="Slide Number Placeholder 7">
            <a:extLst>
              <a:ext uri="{FF2B5EF4-FFF2-40B4-BE49-F238E27FC236}">
                <a16:creationId xmlns:a16="http://schemas.microsoft.com/office/drawing/2014/main" id="{AE860828-3731-7266-CFF6-8D6DA5D0EE9F}"/>
              </a:ext>
            </a:extLst>
          </p:cNvPr>
          <p:cNvSpPr>
            <a:spLocks noGrp="1"/>
          </p:cNvSpPr>
          <p:nvPr>
            <p:ph type="sldNum" sz="quarter" idx="12"/>
          </p:nvPr>
        </p:nvSpPr>
        <p:spPr/>
        <p:txBody>
          <a:bodyPr/>
          <a:lstStyle/>
          <a:p>
            <a:fld id="{65164EED-B2E5-4BD1-8A8C-58045D49719F}" type="slidenum">
              <a:rPr lang="en-IN" smtClean="0"/>
              <a:t>9</a:t>
            </a:fld>
            <a:endParaRPr lang="en-IN"/>
          </a:p>
        </p:txBody>
      </p:sp>
      <p:graphicFrame>
        <p:nvGraphicFramePr>
          <p:cNvPr id="3" name="Table 2">
            <a:extLst>
              <a:ext uri="{FF2B5EF4-FFF2-40B4-BE49-F238E27FC236}">
                <a16:creationId xmlns:a16="http://schemas.microsoft.com/office/drawing/2014/main" id="{43742DEF-301B-EA69-976A-745A0C99FF5F}"/>
              </a:ext>
            </a:extLst>
          </p:cNvPr>
          <p:cNvGraphicFramePr>
            <a:graphicFrameLocks noGrp="1"/>
          </p:cNvGraphicFramePr>
          <p:nvPr>
            <p:extLst>
              <p:ext uri="{D42A27DB-BD31-4B8C-83A1-F6EECF244321}">
                <p14:modId xmlns:p14="http://schemas.microsoft.com/office/powerpoint/2010/main" val="2955076102"/>
              </p:ext>
            </p:extLst>
          </p:nvPr>
        </p:nvGraphicFramePr>
        <p:xfrm>
          <a:off x="1485511" y="1968462"/>
          <a:ext cx="8969261" cy="4537717"/>
        </p:xfrm>
        <a:graphic>
          <a:graphicData uri="http://schemas.openxmlformats.org/drawingml/2006/table">
            <a:tbl>
              <a:tblPr firstRow="1" bandRow="1">
                <a:tableStyleId>{2D5ABB26-0587-4C30-8999-92F81FD0307C}</a:tableStyleId>
              </a:tblPr>
              <a:tblGrid>
                <a:gridCol w="3022481">
                  <a:extLst>
                    <a:ext uri="{9D8B030D-6E8A-4147-A177-3AD203B41FA5}">
                      <a16:colId xmlns:a16="http://schemas.microsoft.com/office/drawing/2014/main" val="1522106615"/>
                    </a:ext>
                  </a:extLst>
                </a:gridCol>
                <a:gridCol w="2505456">
                  <a:extLst>
                    <a:ext uri="{9D8B030D-6E8A-4147-A177-3AD203B41FA5}">
                      <a16:colId xmlns:a16="http://schemas.microsoft.com/office/drawing/2014/main" val="1259806730"/>
                    </a:ext>
                  </a:extLst>
                </a:gridCol>
                <a:gridCol w="3441324">
                  <a:extLst>
                    <a:ext uri="{9D8B030D-6E8A-4147-A177-3AD203B41FA5}">
                      <a16:colId xmlns:a16="http://schemas.microsoft.com/office/drawing/2014/main" val="2356196016"/>
                    </a:ext>
                  </a:extLst>
                </a:gridCol>
              </a:tblGrid>
              <a:tr h="408101">
                <a:tc>
                  <a:txBody>
                    <a:bodyPr/>
                    <a:lstStyle/>
                    <a:p>
                      <a:pPr algn="ctr"/>
                      <a:r>
                        <a:rPr lang="en-US" sz="2400" b="1" dirty="0">
                          <a:solidFill>
                            <a:schemeClr val="tx1"/>
                          </a:solidFill>
                          <a:latin typeface="Times New Roman" panose="02020603050405020304" pitchFamily="18" charset="0"/>
                          <a:cs typeface="Times New Roman" panose="02020603050405020304" pitchFamily="18" charset="0"/>
                        </a:rPr>
                        <a:t>Parameters</a:t>
                      </a:r>
                      <a:endParaRPr lang="en-IN" sz="2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400" b="1" dirty="0">
                          <a:solidFill>
                            <a:schemeClr val="tx1"/>
                          </a:solidFill>
                          <a:latin typeface="Times New Roman" panose="02020603050405020304" pitchFamily="18" charset="0"/>
                          <a:cs typeface="Times New Roman" panose="02020603050405020304" pitchFamily="18" charset="0"/>
                        </a:rPr>
                        <a:t>Values</a:t>
                      </a:r>
                      <a:r>
                        <a:rPr lang="en-US" sz="1800" b="1" dirty="0">
                          <a:solidFill>
                            <a:schemeClr val="tx1"/>
                          </a:solidFill>
                        </a:rPr>
                        <a:t> </a:t>
                      </a:r>
                      <a:endParaRPr lang="en-IN"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IN" sz="2400" b="1" dirty="0">
                          <a:solidFill>
                            <a:schemeClr val="tx1"/>
                          </a:solidFill>
                          <a:latin typeface="Times New Roman" panose="02020603050405020304" pitchFamily="18" charset="0"/>
                          <a:cs typeface="Times New Roman" panose="02020603050405020304" pitchFamily="18" charset="0"/>
                        </a:rPr>
                        <a:t>Spec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13707139"/>
                  </a:ext>
                </a:extLst>
              </a:tr>
              <a:tr h="353688">
                <a:tc>
                  <a:txBody>
                    <a:bodyPr/>
                    <a:lstStyle/>
                    <a:p>
                      <a:pPr algn="ctr"/>
                      <a:r>
                        <a:rPr lang="en-US" sz="2000" b="1" dirty="0">
                          <a:latin typeface="Times New Roman" panose="02020603050405020304" pitchFamily="18" charset="0"/>
                          <a:cs typeface="Times New Roman" panose="02020603050405020304" pitchFamily="18" charset="0"/>
                        </a:rPr>
                        <a:t>Input Voltage</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80</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dirty="0">
                          <a:latin typeface="Times New Roman" panose="02020603050405020304" pitchFamily="18" charset="0"/>
                          <a:cs typeface="Times New Roman" panose="02020603050405020304" pitchFamily="18" charset="0"/>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1926553"/>
                  </a:ext>
                </a:extLst>
              </a:tr>
              <a:tr h="353688">
                <a:tc>
                  <a:txBody>
                    <a:bodyPr/>
                    <a:lstStyle/>
                    <a:p>
                      <a:pPr algn="ctr"/>
                      <a:r>
                        <a:rPr lang="en-US" sz="2000" b="1" dirty="0">
                          <a:latin typeface="Times New Roman" panose="02020603050405020304" pitchFamily="18" charset="0"/>
                          <a:cs typeface="Times New Roman" panose="02020603050405020304" pitchFamily="18" charset="0"/>
                        </a:rPr>
                        <a:t>Output Voltage</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400</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dirty="0">
                          <a:latin typeface="Times New Roman" panose="02020603050405020304" pitchFamily="18" charset="0"/>
                          <a:cs typeface="Times New Roman" panose="02020603050405020304" pitchFamily="18" charset="0"/>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0148796"/>
                  </a:ext>
                </a:extLst>
              </a:tr>
              <a:tr h="353688">
                <a:tc>
                  <a:txBody>
                    <a:bodyPr/>
                    <a:lstStyle/>
                    <a:p>
                      <a:pPr algn="ctr"/>
                      <a:r>
                        <a:rPr lang="en-US" sz="2000" b="1" dirty="0">
                          <a:latin typeface="Times New Roman" panose="02020603050405020304" pitchFamily="18" charset="0"/>
                          <a:cs typeface="Times New Roman" panose="02020603050405020304" pitchFamily="18" charset="0"/>
                        </a:rPr>
                        <a:t>Duty Ratio</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0.42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5825732"/>
                  </a:ext>
                </a:extLst>
              </a:tr>
              <a:tr h="353688">
                <a:tc>
                  <a:txBody>
                    <a:bodyPr/>
                    <a:lstStyle/>
                    <a:p>
                      <a:pPr algn="ctr"/>
                      <a:r>
                        <a:rPr lang="en-IN" sz="2000" b="1" dirty="0">
                          <a:latin typeface="Times New Roman" panose="02020603050405020304" pitchFamily="18" charset="0"/>
                          <a:cs typeface="Times New Roman" panose="02020603050405020304" pitchFamily="18" charset="0"/>
                        </a:rPr>
                        <a:t>MOSFET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V</a:t>
                      </a:r>
                      <a:r>
                        <a:rPr lang="en-US" sz="2000" b="1" baseline="-25000" dirty="0">
                          <a:latin typeface="Times New Roman" panose="02020603050405020304" pitchFamily="18" charset="0"/>
                          <a:cs typeface="Times New Roman" panose="02020603050405020304" pitchFamily="18" charset="0"/>
                        </a:rPr>
                        <a:t>DS</a:t>
                      </a:r>
                      <a:r>
                        <a:rPr lang="en-US" sz="2000" b="1" dirty="0">
                          <a:latin typeface="Times New Roman" panose="02020603050405020304" pitchFamily="18" charset="0"/>
                          <a:cs typeface="Times New Roman" panose="02020603050405020304" pitchFamily="18" charset="0"/>
                        </a:rPr>
                        <a:t>=1200V, I</a:t>
                      </a:r>
                      <a:r>
                        <a:rPr lang="en-US" sz="2000" b="1" baseline="-25000" dirty="0">
                          <a:latin typeface="Times New Roman" panose="02020603050405020304" pitchFamily="18" charset="0"/>
                          <a:cs typeface="Times New Roman" panose="02020603050405020304" pitchFamily="18" charset="0"/>
                        </a:rPr>
                        <a:t>D</a:t>
                      </a:r>
                      <a:r>
                        <a:rPr lang="en-US" sz="2000" b="1" dirty="0">
                          <a:latin typeface="Times New Roman" panose="02020603050405020304" pitchFamily="18" charset="0"/>
                          <a:cs typeface="Times New Roman" panose="02020603050405020304" pitchFamily="18" charset="0"/>
                        </a:rPr>
                        <a:t>=52A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IMW120R045M1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881382"/>
                  </a:ext>
                </a:extLst>
              </a:tr>
              <a:tr h="353688">
                <a:tc>
                  <a:txBody>
                    <a:bodyPr/>
                    <a:lstStyle/>
                    <a:p>
                      <a:pPr algn="ctr"/>
                      <a:r>
                        <a:rPr lang="en-US" sz="2000" b="1" dirty="0">
                          <a:latin typeface="Times New Roman" panose="02020603050405020304" pitchFamily="18" charset="0"/>
                          <a:cs typeface="Times New Roman" panose="02020603050405020304" pitchFamily="18" charset="0"/>
                        </a:rPr>
                        <a:t>Diode</a:t>
                      </a:r>
                      <a:endParaRPr lang="en-IN" sz="2000" b="1" baseline="-25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Times New Roman" panose="02020603050405020304" pitchFamily="18" charset="0"/>
                          <a:cs typeface="Times New Roman" panose="02020603050405020304" pitchFamily="18" charset="0"/>
                        </a:rPr>
                        <a:t>V</a:t>
                      </a:r>
                      <a:r>
                        <a:rPr lang="en-US" sz="2000" b="1" baseline="-25000" dirty="0">
                          <a:latin typeface="Times New Roman" panose="02020603050405020304" pitchFamily="18" charset="0"/>
                          <a:cs typeface="Times New Roman" panose="02020603050405020304" pitchFamily="18" charset="0"/>
                        </a:rPr>
                        <a:t>DC</a:t>
                      </a:r>
                      <a:r>
                        <a:rPr lang="en-US" sz="2000" b="1" dirty="0">
                          <a:latin typeface="Times New Roman" panose="02020603050405020304" pitchFamily="18" charset="0"/>
                          <a:cs typeface="Times New Roman" panose="02020603050405020304" pitchFamily="18" charset="0"/>
                        </a:rPr>
                        <a:t>=1200V, I</a:t>
                      </a:r>
                      <a:r>
                        <a:rPr lang="en-US" sz="2000" b="1" baseline="-25000" dirty="0">
                          <a:latin typeface="Times New Roman" panose="02020603050405020304" pitchFamily="18" charset="0"/>
                          <a:cs typeface="Times New Roman" panose="02020603050405020304" pitchFamily="18" charset="0"/>
                        </a:rPr>
                        <a:t>F</a:t>
                      </a:r>
                      <a:r>
                        <a:rPr lang="en-US" sz="2000" b="1" dirty="0">
                          <a:latin typeface="Times New Roman" panose="02020603050405020304" pitchFamily="18" charset="0"/>
                          <a:cs typeface="Times New Roman" panose="02020603050405020304" pitchFamily="18" charset="0"/>
                        </a:rPr>
                        <a:t>=20A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dirty="0">
                          <a:latin typeface="Times New Roman" panose="02020603050405020304" pitchFamily="18" charset="0"/>
                          <a:cs typeface="Times New Roman" panose="02020603050405020304" pitchFamily="18" charset="0"/>
                        </a:rPr>
                        <a:t>IDWD20G120C5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0137247"/>
                  </a:ext>
                </a:extLst>
              </a:tr>
              <a:tr h="353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Times New Roman" panose="02020603050405020304" pitchFamily="18" charset="0"/>
                          <a:cs typeface="Times New Roman" panose="02020603050405020304" pitchFamily="18" charset="0"/>
                        </a:rPr>
                        <a:t>Frequency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err="1">
                          <a:latin typeface="Times New Roman" panose="02020603050405020304" pitchFamily="18" charset="0"/>
                          <a:cs typeface="Times New Roman" panose="02020603050405020304" pitchFamily="18" charset="0"/>
                        </a:rPr>
                        <a:t>kHZ</a:t>
                      </a:r>
                      <a:endParaRPr lang="en-US"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6217869"/>
                  </a:ext>
                </a:extLst>
              </a:tr>
              <a:tr h="6257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Times New Roman" panose="02020603050405020304" pitchFamily="18" charset="0"/>
                          <a:cs typeface="Times New Roman" panose="02020603050405020304" pitchFamily="18" charset="0"/>
                        </a:rPr>
                        <a:t>Transformer Turns Ratio</a:t>
                      </a:r>
                      <a:endParaRPr lang="en-US"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Times New Roman" panose="02020603050405020304" pitchFamily="18" charset="0"/>
                          <a:cs typeface="Times New Roman" panose="02020603050405020304" pitchFamily="18" charset="0"/>
                        </a:rPr>
                        <a:t>6 (N2/N1)</a:t>
                      </a:r>
                    </a:p>
                    <a:p>
                      <a:pPr algn="ctr"/>
                      <a:endParaRPr lang="en-US"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6485416"/>
                  </a:ext>
                </a:extLst>
              </a:tr>
              <a:tr h="4553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Times New Roman" panose="02020603050405020304" pitchFamily="18" charset="0"/>
                          <a:cs typeface="Times New Roman" panose="02020603050405020304" pitchFamily="18" charset="0"/>
                        </a:rPr>
                        <a:t>Capacitor</a:t>
                      </a:r>
                      <a:endParaRPr lang="en-US"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Times New Roman" panose="02020603050405020304" pitchFamily="18" charset="0"/>
                          <a:cs typeface="Times New Roman" panose="02020603050405020304" pitchFamily="18" charset="0"/>
                        </a:rPr>
                        <a:t>µF</a:t>
                      </a:r>
                      <a:endParaRPr lang="en-US"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8922148"/>
                  </a:ext>
                </a:extLst>
              </a:tr>
              <a:tr h="5467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Times New Roman" panose="02020603050405020304" pitchFamily="18" charset="0"/>
                          <a:cs typeface="Times New Roman" panose="02020603050405020304" pitchFamily="18" charset="0"/>
                        </a:rPr>
                        <a:t>Resistor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800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2000" b="1" dirty="0">
                          <a:latin typeface="Times New Roman" panose="02020603050405020304" pitchFamily="18" charset="0"/>
                          <a:cs typeface="Times New Roman" panose="02020603050405020304" pitchFamily="18" charset="0"/>
                        </a:rPr>
                        <a:t>Ω</a:t>
                      </a:r>
                      <a:endParaRPr lang="en-US"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9697518"/>
                  </a:ext>
                </a:extLst>
              </a:tr>
            </a:tbl>
          </a:graphicData>
        </a:graphic>
      </p:graphicFrame>
      <p:sp>
        <p:nvSpPr>
          <p:cNvPr id="4" name="Rectangle: Rounded Corners 3">
            <a:extLst>
              <a:ext uri="{FF2B5EF4-FFF2-40B4-BE49-F238E27FC236}">
                <a16:creationId xmlns:a16="http://schemas.microsoft.com/office/drawing/2014/main" id="{139D8C73-F979-027E-1C6C-3AF833BE62C7}"/>
              </a:ext>
            </a:extLst>
          </p:cNvPr>
          <p:cNvSpPr/>
          <p:nvPr/>
        </p:nvSpPr>
        <p:spPr>
          <a:xfrm>
            <a:off x="6987735" y="165116"/>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51CF9A2F-DCBD-F71D-DB7F-332505A1694B}"/>
              </a:ext>
            </a:extLst>
          </p:cNvPr>
          <p:cNvSpPr/>
          <p:nvPr/>
        </p:nvSpPr>
        <p:spPr>
          <a:xfrm>
            <a:off x="8734876" y="165116"/>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rgbClr val="FF0000"/>
                </a:solidFill>
              </a:rPr>
              <a:t>Proposed Converter</a:t>
            </a:r>
          </a:p>
        </p:txBody>
      </p:sp>
      <p:sp>
        <p:nvSpPr>
          <p:cNvPr id="6" name="Rectangle: Rounded Corners 5">
            <a:extLst>
              <a:ext uri="{FF2B5EF4-FFF2-40B4-BE49-F238E27FC236}">
                <a16:creationId xmlns:a16="http://schemas.microsoft.com/office/drawing/2014/main" id="{53542D21-66ED-DBAE-C75B-0C20687B318A}"/>
              </a:ext>
            </a:extLst>
          </p:cNvPr>
          <p:cNvSpPr/>
          <p:nvPr/>
        </p:nvSpPr>
        <p:spPr>
          <a:xfrm>
            <a:off x="10454772" y="16512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chemeClr val="accent2">
                    <a:lumMod val="50000"/>
                  </a:schemeClr>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81424B87-CE40-9219-732A-40F241B12E49}"/>
              </a:ext>
            </a:extLst>
          </p:cNvPr>
          <p:cNvSpPr/>
          <p:nvPr/>
        </p:nvSpPr>
        <p:spPr>
          <a:xfrm>
            <a:off x="260099" y="165129"/>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37B010DD-5958-166E-32C6-EDBD3DE7BA0D}"/>
              </a:ext>
            </a:extLst>
          </p:cNvPr>
          <p:cNvSpPr/>
          <p:nvPr/>
        </p:nvSpPr>
        <p:spPr>
          <a:xfrm>
            <a:off x="1934279" y="165118"/>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B768D019-BC7B-18E5-96EA-8E51DDC1AE24}"/>
              </a:ext>
            </a:extLst>
          </p:cNvPr>
          <p:cNvSpPr/>
          <p:nvPr/>
        </p:nvSpPr>
        <p:spPr>
          <a:xfrm>
            <a:off x="3599683" y="168997"/>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2876C7C0-EAC2-943F-A26C-281B0A5676A1}"/>
              </a:ext>
            </a:extLst>
          </p:cNvPr>
          <p:cNvSpPr/>
          <p:nvPr/>
        </p:nvSpPr>
        <p:spPr>
          <a:xfrm>
            <a:off x="5305955" y="165116"/>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Tree>
    <p:extLst>
      <p:ext uri="{BB962C8B-B14F-4D97-AF65-F5344CB8AC3E}">
        <p14:creationId xmlns:p14="http://schemas.microsoft.com/office/powerpoint/2010/main" val="3108822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1244</TotalTime>
  <Words>1518</Words>
  <Application>Microsoft Office PowerPoint</Application>
  <PresentationFormat>Widescreen</PresentationFormat>
  <Paragraphs>437</Paragraphs>
  <Slides>32</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32</vt:i4>
      </vt:variant>
    </vt:vector>
  </HeadingPairs>
  <TitlesOfParts>
    <vt:vector size="41" baseType="lpstr">
      <vt:lpstr>Arial</vt:lpstr>
      <vt:lpstr>Calibri</vt:lpstr>
      <vt:lpstr>Calibri Light</vt:lpstr>
      <vt:lpstr>Gill Sans MT</vt:lpstr>
      <vt:lpstr>Liberation Sans</vt:lpstr>
      <vt:lpstr>OpenSymbol</vt:lpstr>
      <vt:lpstr>Times New Roman</vt:lpstr>
      <vt:lpstr>Office Theme</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ARUNKUMAR G</dc:creator>
  <cp:lastModifiedBy>AWDESH FDO</cp:lastModifiedBy>
  <cp:revision>13</cp:revision>
  <dcterms:created xsi:type="dcterms:W3CDTF">2024-09-24T06:40:06Z</dcterms:created>
  <dcterms:modified xsi:type="dcterms:W3CDTF">2025-04-10T10:58:25Z</dcterms:modified>
</cp:coreProperties>
</file>